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grandir" panose="020B0604020202020204" charset="0"/>
      <p:regular r:id="rId31"/>
    </p:embeddedFont>
    <p:embeddedFont>
      <p:font typeface="Agrandir Bold" panose="020B0604020202020204" charset="0"/>
      <p:regular r:id="rId32"/>
    </p:embeddedFont>
    <p:embeddedFont>
      <p:font typeface="Barlow Condensed Bold" panose="020B0604020202020204" charset="0"/>
      <p:regular r:id="rId33"/>
    </p:embeddedFont>
    <p:embeddedFont>
      <p:font typeface="Brittany" panose="020B0604020202020204" charset="0"/>
      <p:regular r:id="rId34"/>
    </p:embeddedFont>
    <p:embeddedFont>
      <p:font typeface="Canva Sans" panose="020B0604020202020204" charset="0"/>
      <p:regular r:id="rId35"/>
    </p:embeddedFont>
    <p:embeddedFont>
      <p:font typeface="Canva Sans Bold" panose="020B0604020202020204" charset="0"/>
      <p:regular r:id="rId36"/>
    </p:embeddedFont>
    <p:embeddedFont>
      <p:font typeface="Canva Sans Bold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96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svg"/><Relationship Id="rId7" Type="http://schemas.openxmlformats.org/officeDocument/2006/relationships/image" Target="../media/image2.gi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gif"/><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gif"/><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gif"/><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3.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slideLayout" Target="../slideLayouts/slideLayout7.xml"/><Relationship Id="rId7" Type="http://schemas.openxmlformats.org/officeDocument/2006/relationships/image" Target="../media/image22.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16.gif"/><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2.gif"/><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6.gif"/></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2.gif"/><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2.gif"/><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3" name="Picture 3"/>
          <p:cNvPicPr>
            <a:picLocks noChangeAspect="1"/>
          </p:cNvPicPr>
          <p:nvPr/>
        </p:nvPicPr>
        <p:blipFill>
          <a:blip r:embed="rId3">
            <a:alphaModFix amt="50000"/>
          </a:blip>
          <a:srcRect/>
          <a:stretch>
            <a:fillRect/>
          </a:stretch>
        </p:blipFill>
        <p:spPr>
          <a:xfrm rot="9720163">
            <a:off x="13560447" y="-1683502"/>
            <a:ext cx="8670039" cy="8654721"/>
          </a:xfrm>
          <a:prstGeom prst="rect">
            <a:avLst/>
          </a:prstGeom>
        </p:spPr>
      </p:pic>
      <p:grpSp>
        <p:nvGrpSpPr>
          <p:cNvPr id="4" name="Group 4"/>
          <p:cNvGrpSpPr/>
          <p:nvPr/>
        </p:nvGrpSpPr>
        <p:grpSpPr>
          <a:xfrm>
            <a:off x="5789600" y="150441"/>
            <a:ext cx="6708800" cy="2070529"/>
            <a:chOff x="0" y="0"/>
            <a:chExt cx="8945066" cy="2760705"/>
          </a:xfrm>
        </p:grpSpPr>
        <p:sp>
          <p:nvSpPr>
            <p:cNvPr id="5" name="Freeform 5"/>
            <p:cNvSpPr/>
            <p:nvPr/>
          </p:nvSpPr>
          <p:spPr>
            <a:xfrm>
              <a:off x="1937977" y="0"/>
              <a:ext cx="4578669" cy="1693905"/>
            </a:xfrm>
            <a:custGeom>
              <a:avLst/>
              <a:gdLst/>
              <a:ahLst/>
              <a:cxnLst/>
              <a:rect l="l" t="t" r="r" b="b"/>
              <a:pathLst>
                <a:path w="4578669" h="1693905">
                  <a:moveTo>
                    <a:pt x="0" y="0"/>
                  </a:moveTo>
                  <a:lnTo>
                    <a:pt x="4578669" y="0"/>
                  </a:lnTo>
                  <a:lnTo>
                    <a:pt x="4578669" y="1693905"/>
                  </a:lnTo>
                  <a:lnTo>
                    <a:pt x="0" y="1693905"/>
                  </a:lnTo>
                  <a:lnTo>
                    <a:pt x="0" y="0"/>
                  </a:lnTo>
                  <a:close/>
                </a:path>
              </a:pathLst>
            </a:custGeom>
            <a:blipFill>
              <a:blip r:embed="rId4"/>
              <a:stretch>
                <a:fillRect t="-607" r="-1911" b="-2693"/>
              </a:stretch>
            </a:blipFill>
          </p:spPr>
          <p:txBody>
            <a:bodyPr/>
            <a:lstStyle/>
            <a:p>
              <a:endParaRPr lang="en-IN"/>
            </a:p>
          </p:txBody>
        </p:sp>
        <p:sp>
          <p:nvSpPr>
            <p:cNvPr id="6" name="TextBox 6"/>
            <p:cNvSpPr txBox="1"/>
            <p:nvPr/>
          </p:nvSpPr>
          <p:spPr>
            <a:xfrm>
              <a:off x="0" y="1684380"/>
              <a:ext cx="8945066" cy="1076325"/>
            </a:xfrm>
            <a:prstGeom prst="rect">
              <a:avLst/>
            </a:prstGeom>
          </p:spPr>
          <p:txBody>
            <a:bodyPr lIns="0" tIns="0" rIns="0" bIns="0" rtlCol="0" anchor="t">
              <a:spAutoFit/>
            </a:bodyPr>
            <a:lstStyle/>
            <a:p>
              <a:pPr algn="ctr">
                <a:lnSpc>
                  <a:spcPts val="6333"/>
                </a:lnSpc>
                <a:spcBef>
                  <a:spcPct val="0"/>
                </a:spcBef>
              </a:pPr>
              <a:r>
                <a:rPr lang="en-US" sz="5277" b="1">
                  <a:solidFill>
                    <a:srgbClr val="114B5E"/>
                  </a:solidFill>
                  <a:latin typeface="Barlow Condensed Bold"/>
                  <a:ea typeface="Barlow Condensed Bold"/>
                  <a:cs typeface="Barlow Condensed Bold"/>
                  <a:sym typeface="Barlow Condensed Bold"/>
                </a:rPr>
                <a:t>INTERIM SEMESTER 2024-25</a:t>
              </a:r>
            </a:p>
          </p:txBody>
        </p:sp>
      </p:grpSp>
      <p:grpSp>
        <p:nvGrpSpPr>
          <p:cNvPr id="7" name="Group 7"/>
          <p:cNvGrpSpPr/>
          <p:nvPr/>
        </p:nvGrpSpPr>
        <p:grpSpPr>
          <a:xfrm>
            <a:off x="-814260" y="2950641"/>
            <a:ext cx="9958260" cy="1543050"/>
            <a:chOff x="0" y="0"/>
            <a:chExt cx="13277680" cy="2057400"/>
          </a:xfrm>
        </p:grpSpPr>
        <p:grpSp>
          <p:nvGrpSpPr>
            <p:cNvPr id="8" name="Group 8"/>
            <p:cNvGrpSpPr/>
            <p:nvPr/>
          </p:nvGrpSpPr>
          <p:grpSpPr>
            <a:xfrm>
              <a:off x="1073406" y="0"/>
              <a:ext cx="11831666" cy="2057400"/>
              <a:chOff x="0" y="0"/>
              <a:chExt cx="2337119" cy="406400"/>
            </a:xfrm>
          </p:grpSpPr>
          <p:sp>
            <p:nvSpPr>
              <p:cNvPr id="9" name="Freeform 9"/>
              <p:cNvSpPr/>
              <p:nvPr/>
            </p:nvSpPr>
            <p:spPr>
              <a:xfrm>
                <a:off x="0" y="0"/>
                <a:ext cx="2337119" cy="406400"/>
              </a:xfrm>
              <a:custGeom>
                <a:avLst/>
                <a:gdLst/>
                <a:ahLst/>
                <a:cxnLst/>
                <a:rect l="l" t="t" r="r" b="b"/>
                <a:pathLst>
                  <a:path w="2337119" h="406400">
                    <a:moveTo>
                      <a:pt x="2133919" y="0"/>
                    </a:moveTo>
                    <a:lnTo>
                      <a:pt x="0" y="0"/>
                    </a:lnTo>
                    <a:lnTo>
                      <a:pt x="0" y="406400"/>
                    </a:lnTo>
                    <a:lnTo>
                      <a:pt x="2133919" y="406400"/>
                    </a:lnTo>
                    <a:lnTo>
                      <a:pt x="2337119" y="203200"/>
                    </a:lnTo>
                    <a:lnTo>
                      <a:pt x="2133919" y="0"/>
                    </a:lnTo>
                    <a:close/>
                  </a:path>
                </a:pathLst>
              </a:custGeom>
              <a:solidFill>
                <a:srgbClr val="C2C3D2"/>
              </a:solidFill>
            </p:spPr>
            <p:txBody>
              <a:bodyPr/>
              <a:lstStyle/>
              <a:p>
                <a:endParaRPr lang="en-IN"/>
              </a:p>
            </p:txBody>
          </p:sp>
          <p:sp>
            <p:nvSpPr>
              <p:cNvPr id="10" name="TextBox 10"/>
              <p:cNvSpPr txBox="1"/>
              <p:nvPr/>
            </p:nvSpPr>
            <p:spPr>
              <a:xfrm>
                <a:off x="0" y="-104775"/>
                <a:ext cx="2222819" cy="511175"/>
              </a:xfrm>
              <a:prstGeom prst="rect">
                <a:avLst/>
              </a:prstGeom>
            </p:spPr>
            <p:txBody>
              <a:bodyPr lIns="50800" tIns="50800" rIns="50800" bIns="50800" rtlCol="0" anchor="ctr"/>
              <a:lstStyle/>
              <a:p>
                <a:pPr algn="ctr">
                  <a:lnSpc>
                    <a:spcPts val="3080"/>
                  </a:lnSpc>
                </a:pPr>
                <a:endParaRPr/>
              </a:p>
            </p:txBody>
          </p:sp>
        </p:grpSp>
        <p:sp>
          <p:nvSpPr>
            <p:cNvPr id="11" name="TextBox 11"/>
            <p:cNvSpPr txBox="1"/>
            <p:nvPr/>
          </p:nvSpPr>
          <p:spPr>
            <a:xfrm>
              <a:off x="0" y="146685"/>
              <a:ext cx="13277680" cy="1652844"/>
            </a:xfrm>
            <a:prstGeom prst="rect">
              <a:avLst/>
            </a:prstGeom>
          </p:spPr>
          <p:txBody>
            <a:bodyPr lIns="0" tIns="0" rIns="0" bIns="0" rtlCol="0" anchor="t">
              <a:spAutoFit/>
            </a:bodyPr>
            <a:lstStyle/>
            <a:p>
              <a:pPr algn="ctr">
                <a:lnSpc>
                  <a:spcPts val="5047"/>
                </a:lnSpc>
              </a:pPr>
              <a:r>
                <a:rPr lang="en-US" sz="3605" b="1">
                  <a:solidFill>
                    <a:srgbClr val="000000"/>
                  </a:solidFill>
                  <a:latin typeface="Canva Sans Bold"/>
                  <a:ea typeface="Canva Sans Bold"/>
                  <a:cs typeface="Canva Sans Bold"/>
                  <a:sym typeface="Canva Sans Bold"/>
                </a:rPr>
                <a:t>PROJECT EXHIBITION 1</a:t>
              </a:r>
            </a:p>
            <a:p>
              <a:pPr algn="ctr">
                <a:lnSpc>
                  <a:spcPts val="5047"/>
                </a:lnSpc>
              </a:pPr>
              <a:r>
                <a:rPr lang="en-US" sz="3605" b="1">
                  <a:solidFill>
                    <a:srgbClr val="000000"/>
                  </a:solidFill>
                  <a:latin typeface="Canva Sans Bold"/>
                  <a:ea typeface="Canva Sans Bold"/>
                  <a:cs typeface="Canva Sans Bold"/>
                  <a:sym typeface="Canva Sans Bold"/>
                </a:rPr>
                <a:t>DSN2098</a:t>
              </a:r>
            </a:p>
          </p:txBody>
        </p:sp>
      </p:grpSp>
      <p:grpSp>
        <p:nvGrpSpPr>
          <p:cNvPr id="12" name="Group 12"/>
          <p:cNvGrpSpPr/>
          <p:nvPr/>
        </p:nvGrpSpPr>
        <p:grpSpPr>
          <a:xfrm>
            <a:off x="0" y="7330689"/>
            <a:ext cx="14046101" cy="2295351"/>
            <a:chOff x="0" y="0"/>
            <a:chExt cx="18728135" cy="3060468"/>
          </a:xfrm>
        </p:grpSpPr>
        <p:grpSp>
          <p:nvGrpSpPr>
            <p:cNvPr id="13" name="Group 13"/>
            <p:cNvGrpSpPr/>
            <p:nvPr/>
          </p:nvGrpSpPr>
          <p:grpSpPr>
            <a:xfrm>
              <a:off x="0" y="0"/>
              <a:ext cx="18728135" cy="3060468"/>
              <a:chOff x="0" y="0"/>
              <a:chExt cx="3699385" cy="604537"/>
            </a:xfrm>
          </p:grpSpPr>
          <p:sp>
            <p:nvSpPr>
              <p:cNvPr id="14" name="Freeform 14"/>
              <p:cNvSpPr/>
              <p:nvPr/>
            </p:nvSpPr>
            <p:spPr>
              <a:xfrm>
                <a:off x="0" y="0"/>
                <a:ext cx="3699385" cy="604537"/>
              </a:xfrm>
              <a:custGeom>
                <a:avLst/>
                <a:gdLst/>
                <a:ahLst/>
                <a:cxnLst/>
                <a:rect l="l" t="t" r="r" b="b"/>
                <a:pathLst>
                  <a:path w="3699385" h="604537">
                    <a:moveTo>
                      <a:pt x="3496185" y="0"/>
                    </a:moveTo>
                    <a:lnTo>
                      <a:pt x="0" y="0"/>
                    </a:lnTo>
                    <a:lnTo>
                      <a:pt x="0" y="604537"/>
                    </a:lnTo>
                    <a:lnTo>
                      <a:pt x="3496185" y="604537"/>
                    </a:lnTo>
                    <a:lnTo>
                      <a:pt x="3699385" y="302268"/>
                    </a:lnTo>
                    <a:lnTo>
                      <a:pt x="3496185" y="0"/>
                    </a:lnTo>
                    <a:close/>
                  </a:path>
                </a:pathLst>
              </a:custGeom>
              <a:solidFill>
                <a:srgbClr val="C2C3D2"/>
              </a:solidFill>
            </p:spPr>
            <p:txBody>
              <a:bodyPr/>
              <a:lstStyle/>
              <a:p>
                <a:endParaRPr lang="en-IN"/>
              </a:p>
            </p:txBody>
          </p:sp>
          <p:sp>
            <p:nvSpPr>
              <p:cNvPr id="15" name="TextBox 15"/>
              <p:cNvSpPr txBox="1"/>
              <p:nvPr/>
            </p:nvSpPr>
            <p:spPr>
              <a:xfrm>
                <a:off x="0" y="-104775"/>
                <a:ext cx="3585085" cy="709312"/>
              </a:xfrm>
              <a:prstGeom prst="rect">
                <a:avLst/>
              </a:prstGeom>
            </p:spPr>
            <p:txBody>
              <a:bodyPr lIns="50800" tIns="50800" rIns="50800" bIns="50800" rtlCol="0" anchor="ctr"/>
              <a:lstStyle/>
              <a:p>
                <a:pPr algn="ctr">
                  <a:lnSpc>
                    <a:spcPts val="3080"/>
                  </a:lnSpc>
                </a:pPr>
                <a:endParaRPr/>
              </a:p>
            </p:txBody>
          </p:sp>
        </p:grpSp>
        <p:sp>
          <p:nvSpPr>
            <p:cNvPr id="16" name="TextBox 16"/>
            <p:cNvSpPr txBox="1"/>
            <p:nvPr/>
          </p:nvSpPr>
          <p:spPr>
            <a:xfrm>
              <a:off x="1668660" y="188899"/>
              <a:ext cx="14945520" cy="2560494"/>
            </a:xfrm>
            <a:prstGeom prst="rect">
              <a:avLst/>
            </a:prstGeom>
          </p:spPr>
          <p:txBody>
            <a:bodyPr lIns="0" tIns="0" rIns="0" bIns="0" rtlCol="0" anchor="t">
              <a:spAutoFit/>
            </a:bodyPr>
            <a:lstStyle/>
            <a:p>
              <a:pPr algn="ctr">
                <a:lnSpc>
                  <a:spcPts val="5008"/>
                </a:lnSpc>
              </a:pPr>
              <a:r>
                <a:rPr lang="en-US" sz="4680" b="1">
                  <a:solidFill>
                    <a:srgbClr val="000000"/>
                  </a:solidFill>
                  <a:latin typeface="Canva Sans Bold"/>
                  <a:ea typeface="Canva Sans Bold"/>
                  <a:cs typeface="Canva Sans Bold"/>
                  <a:sym typeface="Canva Sans Bold"/>
                </a:rPr>
                <a:t>A Machine Learning Approach  For Sustainable Farming and Prosperous Harvests</a:t>
              </a:r>
            </a:p>
          </p:txBody>
        </p:sp>
      </p:grpSp>
      <p:grpSp>
        <p:nvGrpSpPr>
          <p:cNvPr id="17" name="Group 17"/>
          <p:cNvGrpSpPr/>
          <p:nvPr/>
        </p:nvGrpSpPr>
        <p:grpSpPr>
          <a:xfrm>
            <a:off x="6488777" y="4996454"/>
            <a:ext cx="12019245" cy="1831471"/>
            <a:chOff x="0" y="0"/>
            <a:chExt cx="16025661" cy="2441961"/>
          </a:xfrm>
        </p:grpSpPr>
        <p:grpSp>
          <p:nvGrpSpPr>
            <p:cNvPr id="18" name="Group 18"/>
            <p:cNvGrpSpPr/>
            <p:nvPr/>
          </p:nvGrpSpPr>
          <p:grpSpPr>
            <a:xfrm rot="-10800000">
              <a:off x="0" y="0"/>
              <a:ext cx="16025661" cy="2441961"/>
              <a:chOff x="0" y="0"/>
              <a:chExt cx="3165563" cy="482363"/>
            </a:xfrm>
          </p:grpSpPr>
          <p:sp>
            <p:nvSpPr>
              <p:cNvPr id="19" name="Freeform 19"/>
              <p:cNvSpPr/>
              <p:nvPr/>
            </p:nvSpPr>
            <p:spPr>
              <a:xfrm>
                <a:off x="0" y="0"/>
                <a:ext cx="3165563" cy="482363"/>
              </a:xfrm>
              <a:custGeom>
                <a:avLst/>
                <a:gdLst/>
                <a:ahLst/>
                <a:cxnLst/>
                <a:rect l="l" t="t" r="r" b="b"/>
                <a:pathLst>
                  <a:path w="3165563" h="482363">
                    <a:moveTo>
                      <a:pt x="2962363" y="0"/>
                    </a:moveTo>
                    <a:lnTo>
                      <a:pt x="0" y="0"/>
                    </a:lnTo>
                    <a:lnTo>
                      <a:pt x="0" y="482363"/>
                    </a:lnTo>
                    <a:lnTo>
                      <a:pt x="2962363" y="482363"/>
                    </a:lnTo>
                    <a:lnTo>
                      <a:pt x="3165563" y="241181"/>
                    </a:lnTo>
                    <a:lnTo>
                      <a:pt x="2962363" y="0"/>
                    </a:lnTo>
                    <a:close/>
                  </a:path>
                </a:pathLst>
              </a:custGeom>
              <a:solidFill>
                <a:srgbClr val="CBBABE"/>
              </a:solidFill>
            </p:spPr>
            <p:txBody>
              <a:bodyPr/>
              <a:lstStyle/>
              <a:p>
                <a:endParaRPr lang="en-IN"/>
              </a:p>
            </p:txBody>
          </p:sp>
          <p:sp>
            <p:nvSpPr>
              <p:cNvPr id="20" name="TextBox 20"/>
              <p:cNvSpPr txBox="1"/>
              <p:nvPr/>
            </p:nvSpPr>
            <p:spPr>
              <a:xfrm>
                <a:off x="0" y="-104775"/>
                <a:ext cx="3051263" cy="587138"/>
              </a:xfrm>
              <a:prstGeom prst="rect">
                <a:avLst/>
              </a:prstGeom>
            </p:spPr>
            <p:txBody>
              <a:bodyPr lIns="50800" tIns="50800" rIns="50800" bIns="50800" rtlCol="0" anchor="ctr"/>
              <a:lstStyle/>
              <a:p>
                <a:pPr algn="ctr">
                  <a:lnSpc>
                    <a:spcPts val="3080"/>
                  </a:lnSpc>
                </a:pPr>
                <a:endParaRPr/>
              </a:p>
            </p:txBody>
          </p:sp>
        </p:grpSp>
        <p:sp>
          <p:nvSpPr>
            <p:cNvPr id="21" name="TextBox 21"/>
            <p:cNvSpPr txBox="1"/>
            <p:nvPr/>
          </p:nvSpPr>
          <p:spPr>
            <a:xfrm>
              <a:off x="2428605" y="877689"/>
              <a:ext cx="12542222" cy="741453"/>
            </a:xfrm>
            <a:prstGeom prst="rect">
              <a:avLst/>
            </a:prstGeom>
          </p:spPr>
          <p:txBody>
            <a:bodyPr lIns="0" tIns="0" rIns="0" bIns="0" rtlCol="0" anchor="t">
              <a:spAutoFit/>
            </a:bodyPr>
            <a:lstStyle/>
            <a:p>
              <a:pPr algn="ctr">
                <a:lnSpc>
                  <a:spcPts val="4655"/>
                </a:lnSpc>
              </a:pPr>
              <a:r>
                <a:rPr lang="en-US" sz="3325" b="1">
                  <a:solidFill>
                    <a:srgbClr val="000000"/>
                  </a:solidFill>
                  <a:latin typeface="Canva Sans Bold"/>
                  <a:ea typeface="Canva Sans Bold"/>
                  <a:cs typeface="Canva Sans Bold"/>
                  <a:sym typeface="Canva Sans Bold"/>
                </a:rPr>
                <a:t>Precision Agriculture Using Machine Learning </a:t>
              </a:r>
            </a:p>
          </p:txBody>
        </p:sp>
        <p:sp>
          <p:nvSpPr>
            <p:cNvPr id="22" name="TextBox 22"/>
            <p:cNvSpPr txBox="1"/>
            <p:nvPr/>
          </p:nvSpPr>
          <p:spPr>
            <a:xfrm>
              <a:off x="5582955" y="118588"/>
              <a:ext cx="5278802" cy="795472"/>
            </a:xfrm>
            <a:prstGeom prst="rect">
              <a:avLst/>
            </a:prstGeom>
          </p:spPr>
          <p:txBody>
            <a:bodyPr lIns="0" tIns="0" rIns="0" bIns="0" rtlCol="0" anchor="t">
              <a:spAutoFit/>
            </a:bodyPr>
            <a:lstStyle/>
            <a:p>
              <a:pPr algn="ctr">
                <a:lnSpc>
                  <a:spcPts val="5047"/>
                </a:lnSpc>
              </a:pPr>
              <a:r>
                <a:rPr lang="en-US" sz="3605">
                  <a:solidFill>
                    <a:srgbClr val="000000"/>
                  </a:solidFill>
                  <a:latin typeface="Canva Sans"/>
                  <a:ea typeface="Canva Sans"/>
                  <a:cs typeface="Canva Sans"/>
                  <a:sym typeface="Canva Sans"/>
                </a:rPr>
                <a:t>PROJECT TITLE: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rot="-2105586">
            <a:off x="10632394" y="-1688277"/>
            <a:ext cx="17005599" cy="18983681"/>
          </a:xfrm>
          <a:prstGeom prst="rect">
            <a:avLst/>
          </a:prstGeom>
        </p:spPr>
      </p:pic>
      <p:grpSp>
        <p:nvGrpSpPr>
          <p:cNvPr id="3" name="Group 3"/>
          <p:cNvGrpSpPr/>
          <p:nvPr/>
        </p:nvGrpSpPr>
        <p:grpSpPr>
          <a:xfrm>
            <a:off x="820563" y="171108"/>
            <a:ext cx="14700077" cy="1381467"/>
            <a:chOff x="0" y="0"/>
            <a:chExt cx="19600103" cy="1841956"/>
          </a:xfrm>
        </p:grpSpPr>
        <p:grpSp>
          <p:nvGrpSpPr>
            <p:cNvPr id="4" name="Group 4"/>
            <p:cNvGrpSpPr/>
            <p:nvPr/>
          </p:nvGrpSpPr>
          <p:grpSpPr>
            <a:xfrm>
              <a:off x="0" y="0"/>
              <a:ext cx="19600103" cy="1841956"/>
              <a:chOff x="0" y="0"/>
              <a:chExt cx="3871625" cy="363843"/>
            </a:xfrm>
          </p:grpSpPr>
          <p:sp>
            <p:nvSpPr>
              <p:cNvPr id="5" name="Freeform 5"/>
              <p:cNvSpPr/>
              <p:nvPr/>
            </p:nvSpPr>
            <p:spPr>
              <a:xfrm>
                <a:off x="0" y="0"/>
                <a:ext cx="3871625" cy="363843"/>
              </a:xfrm>
              <a:custGeom>
                <a:avLst/>
                <a:gdLst/>
                <a:ahLst/>
                <a:cxnLst/>
                <a:rect l="l" t="t" r="r" b="b"/>
                <a:pathLst>
                  <a:path w="3871625" h="363843">
                    <a:moveTo>
                      <a:pt x="3668425" y="0"/>
                    </a:moveTo>
                    <a:cubicBezTo>
                      <a:pt x="3780649" y="0"/>
                      <a:pt x="3871625" y="81449"/>
                      <a:pt x="3871625" y="181922"/>
                    </a:cubicBezTo>
                    <a:cubicBezTo>
                      <a:pt x="3871625" y="282394"/>
                      <a:pt x="3780649" y="363843"/>
                      <a:pt x="3668425"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3871625"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19303"/>
              <a:ext cx="19600103"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Hardware &amp; Software Requirements</a:t>
              </a:r>
            </a:p>
          </p:txBody>
        </p:sp>
      </p:grpSp>
      <p:sp>
        <p:nvSpPr>
          <p:cNvPr id="8" name="Freeform 8"/>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3">
              <a:alphaModFix amt="15000"/>
            </a:blip>
            <a:stretch>
              <a:fillRect/>
            </a:stretch>
          </a:blipFill>
        </p:spPr>
        <p:txBody>
          <a:bodyPr/>
          <a:lstStyle/>
          <a:p>
            <a:endParaRPr lang="en-IN"/>
          </a:p>
        </p:txBody>
      </p:sp>
      <p:sp>
        <p:nvSpPr>
          <p:cNvPr id="9" name="Freeform 9"/>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20999"/>
            </a:blip>
            <a:stretch>
              <a:fillRect/>
            </a:stretch>
          </a:blipFill>
        </p:spPr>
        <p:txBody>
          <a:bodyPr/>
          <a:lstStyle/>
          <a:p>
            <a:endParaRPr lang="en-IN"/>
          </a:p>
        </p:txBody>
      </p:sp>
      <p:sp>
        <p:nvSpPr>
          <p:cNvPr id="10" name="Freeform 10"/>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3">
              <a:alphaModFix amt="6999"/>
            </a:blip>
            <a:stretch>
              <a:fillRect/>
            </a:stretch>
          </a:blipFill>
        </p:spPr>
        <p:txBody>
          <a:bodyPr/>
          <a:lstStyle/>
          <a:p>
            <a:endParaRPr lang="en-IN"/>
          </a:p>
        </p:txBody>
      </p:sp>
      <p:sp>
        <p:nvSpPr>
          <p:cNvPr id="11" name="Freeform 11"/>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3">
              <a:alphaModFix amt="7999"/>
            </a:blip>
            <a:stretch>
              <a:fillRect/>
            </a:stretch>
          </a:blipFill>
        </p:spPr>
        <p:txBody>
          <a:bodyPr/>
          <a:lstStyle/>
          <a:p>
            <a:endParaRPr lang="en-IN"/>
          </a:p>
        </p:txBody>
      </p:sp>
      <p:sp>
        <p:nvSpPr>
          <p:cNvPr id="12" name="Freeform 12"/>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3">
              <a:alphaModFix amt="8999"/>
            </a:blip>
            <a:stretch>
              <a:fillRect/>
            </a:stretch>
          </a:blipFill>
        </p:spPr>
        <p:txBody>
          <a:bodyPr/>
          <a:lstStyle/>
          <a:p>
            <a:endParaRPr lang="en-IN"/>
          </a:p>
        </p:txBody>
      </p:sp>
      <p:sp>
        <p:nvSpPr>
          <p:cNvPr id="13" name="Freeform 13"/>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3">
              <a:alphaModFix amt="12000"/>
            </a:blip>
            <a:stretch>
              <a:fillRect/>
            </a:stretch>
          </a:blipFill>
        </p:spPr>
        <p:txBody>
          <a:bodyPr/>
          <a:lstStyle/>
          <a:p>
            <a:endParaRPr lang="en-IN"/>
          </a:p>
        </p:txBody>
      </p:sp>
      <p:sp>
        <p:nvSpPr>
          <p:cNvPr id="14" name="Freeform 14"/>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9999"/>
            </a:blip>
            <a:stretch>
              <a:fillRect/>
            </a:stretch>
          </a:blipFill>
        </p:spPr>
        <p:txBody>
          <a:bodyPr/>
          <a:lstStyle/>
          <a:p>
            <a:endParaRPr lang="en-IN"/>
          </a:p>
        </p:txBody>
      </p:sp>
      <p:sp>
        <p:nvSpPr>
          <p:cNvPr id="15" name="Freeform 15"/>
          <p:cNvSpPr/>
          <p:nvPr/>
        </p:nvSpPr>
        <p:spPr>
          <a:xfrm>
            <a:off x="5837224" y="6971532"/>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6" name="Freeform 16"/>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5000"/>
            </a:blip>
            <a:stretch>
              <a:fillRect/>
            </a:stretch>
          </a:blipFill>
        </p:spPr>
        <p:txBody>
          <a:bodyPr/>
          <a:lstStyle/>
          <a:p>
            <a:endParaRPr lang="en-IN"/>
          </a:p>
        </p:txBody>
      </p:sp>
      <p:sp>
        <p:nvSpPr>
          <p:cNvPr id="17" name="Freeform 17"/>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8" name="Freeform 18"/>
          <p:cNvSpPr/>
          <p:nvPr/>
        </p:nvSpPr>
        <p:spPr>
          <a:xfrm>
            <a:off x="15777815" y="86184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TextBox 19"/>
          <p:cNvSpPr txBox="1"/>
          <p:nvPr/>
        </p:nvSpPr>
        <p:spPr>
          <a:xfrm>
            <a:off x="0" y="2637261"/>
            <a:ext cx="15138440" cy="5380990"/>
          </a:xfrm>
          <a:prstGeom prst="rect">
            <a:avLst/>
          </a:prstGeom>
        </p:spPr>
        <p:txBody>
          <a:bodyPr lIns="0" tIns="0" rIns="0" bIns="0" rtlCol="0" anchor="t">
            <a:spAutoFit/>
          </a:bodyPr>
          <a:lstStyle/>
          <a:p>
            <a:pPr algn="l">
              <a:lnSpc>
                <a:spcPts val="4759"/>
              </a:lnSpc>
            </a:pPr>
            <a:r>
              <a:rPr lang="en-US" sz="3399" b="1">
                <a:solidFill>
                  <a:srgbClr val="2B2B2B"/>
                </a:solidFill>
                <a:latin typeface="Canva Sans Bold"/>
                <a:ea typeface="Canva Sans Bold"/>
                <a:cs typeface="Canva Sans Bold"/>
                <a:sym typeface="Canva Sans Bold"/>
              </a:rPr>
              <a:t>Software Requirements</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Programming Language: Python (for ML models and backend logic).</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Libraries/Frameworks:</a:t>
            </a:r>
          </a:p>
          <a:p>
            <a:pPr marL="1468119" lvl="2" indent="-489373" algn="l">
              <a:lnSpc>
                <a:spcPts val="4759"/>
              </a:lnSpc>
              <a:buFont typeface="Arial"/>
              <a:buChar char="⚬"/>
            </a:pPr>
            <a:r>
              <a:rPr lang="en-US" sz="3399">
                <a:solidFill>
                  <a:srgbClr val="2B2B2B"/>
                </a:solidFill>
                <a:latin typeface="Canva Sans"/>
                <a:ea typeface="Canva Sans"/>
                <a:cs typeface="Canva Sans"/>
                <a:sym typeface="Canva Sans"/>
              </a:rPr>
              <a:t>ML: Scikit-learn, NumPy, Pandas, Matplotlib.</a:t>
            </a:r>
          </a:p>
          <a:p>
            <a:pPr marL="1468119" lvl="2" indent="-489373" algn="l">
              <a:lnSpc>
                <a:spcPts val="4759"/>
              </a:lnSpc>
              <a:buFont typeface="Arial"/>
              <a:buChar char="⚬"/>
            </a:pPr>
            <a:r>
              <a:rPr lang="en-US" sz="3399">
                <a:solidFill>
                  <a:srgbClr val="2B2B2B"/>
                </a:solidFill>
                <a:latin typeface="Canva Sans"/>
                <a:ea typeface="Canva Sans"/>
                <a:cs typeface="Canva Sans"/>
                <a:sym typeface="Canva Sans"/>
              </a:rPr>
              <a:t>Deployment: Flask.</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Frontend Technologies: HTML, CSS, JavaScript.</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Development Environment: Jupyter Notebook, PyCharm, or VS Code.</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Operating System: Windows, macOS, or Linux.</a:t>
            </a:r>
          </a:p>
          <a:p>
            <a:pPr algn="l">
              <a:lnSpc>
                <a:spcPts val="4759"/>
              </a:lnSpc>
            </a:pPr>
            <a:endParaRPr lang="en-US" sz="3399">
              <a:solidFill>
                <a:srgbClr val="2B2B2B"/>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rot="-2105586">
            <a:off x="11329862" y="-493818"/>
            <a:ext cx="17005599" cy="18983681"/>
          </a:xfrm>
          <a:prstGeom prst="rect">
            <a:avLst/>
          </a:prstGeom>
        </p:spPr>
      </p:pic>
      <p:grpSp>
        <p:nvGrpSpPr>
          <p:cNvPr id="3" name="Group 3"/>
          <p:cNvGrpSpPr/>
          <p:nvPr/>
        </p:nvGrpSpPr>
        <p:grpSpPr>
          <a:xfrm>
            <a:off x="3531721" y="337966"/>
            <a:ext cx="11508217" cy="1381467"/>
            <a:chOff x="0" y="0"/>
            <a:chExt cx="15344289" cy="1841956"/>
          </a:xfrm>
        </p:grpSpPr>
        <p:grpSp>
          <p:nvGrpSpPr>
            <p:cNvPr id="4" name="Group 4"/>
            <p:cNvGrpSpPr/>
            <p:nvPr/>
          </p:nvGrpSpPr>
          <p:grpSpPr>
            <a:xfrm>
              <a:off x="0" y="0"/>
              <a:ext cx="15344289" cy="1841956"/>
              <a:chOff x="0" y="0"/>
              <a:chExt cx="3030971" cy="363843"/>
            </a:xfrm>
          </p:grpSpPr>
          <p:sp>
            <p:nvSpPr>
              <p:cNvPr id="5" name="Freeform 5"/>
              <p:cNvSpPr/>
              <p:nvPr/>
            </p:nvSpPr>
            <p:spPr>
              <a:xfrm>
                <a:off x="0" y="0"/>
                <a:ext cx="3030971" cy="363843"/>
              </a:xfrm>
              <a:custGeom>
                <a:avLst/>
                <a:gdLst/>
                <a:ahLst/>
                <a:cxnLst/>
                <a:rect l="l" t="t" r="r" b="b"/>
                <a:pathLst>
                  <a:path w="3030971" h="363843">
                    <a:moveTo>
                      <a:pt x="2827771" y="0"/>
                    </a:moveTo>
                    <a:cubicBezTo>
                      <a:pt x="2939995" y="0"/>
                      <a:pt x="3030971" y="81449"/>
                      <a:pt x="3030971" y="181922"/>
                    </a:cubicBezTo>
                    <a:cubicBezTo>
                      <a:pt x="3030971" y="282394"/>
                      <a:pt x="2939995" y="363843"/>
                      <a:pt x="2827771"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3030971"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19303"/>
              <a:ext cx="15344289"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SYSTEM ARCHITECTURE</a:t>
              </a:r>
            </a:p>
          </p:txBody>
        </p:sp>
      </p:grpSp>
      <p:sp>
        <p:nvSpPr>
          <p:cNvPr id="8" name="Freeform 8"/>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3">
              <a:alphaModFix amt="15000"/>
            </a:blip>
            <a:stretch>
              <a:fillRect/>
            </a:stretch>
          </a:blipFill>
        </p:spPr>
        <p:txBody>
          <a:bodyPr/>
          <a:lstStyle/>
          <a:p>
            <a:endParaRPr lang="en-IN"/>
          </a:p>
        </p:txBody>
      </p:sp>
      <p:sp>
        <p:nvSpPr>
          <p:cNvPr id="9" name="Freeform 9"/>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20999"/>
            </a:blip>
            <a:stretch>
              <a:fillRect/>
            </a:stretch>
          </a:blipFill>
        </p:spPr>
        <p:txBody>
          <a:bodyPr/>
          <a:lstStyle/>
          <a:p>
            <a:endParaRPr lang="en-IN"/>
          </a:p>
        </p:txBody>
      </p:sp>
      <p:sp>
        <p:nvSpPr>
          <p:cNvPr id="10" name="Freeform 10"/>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3">
              <a:alphaModFix amt="6999"/>
            </a:blip>
            <a:stretch>
              <a:fillRect/>
            </a:stretch>
          </a:blipFill>
        </p:spPr>
        <p:txBody>
          <a:bodyPr/>
          <a:lstStyle/>
          <a:p>
            <a:endParaRPr lang="en-IN"/>
          </a:p>
        </p:txBody>
      </p:sp>
      <p:sp>
        <p:nvSpPr>
          <p:cNvPr id="11" name="Freeform 11"/>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3">
              <a:alphaModFix amt="7999"/>
            </a:blip>
            <a:stretch>
              <a:fillRect/>
            </a:stretch>
          </a:blipFill>
        </p:spPr>
        <p:txBody>
          <a:bodyPr/>
          <a:lstStyle/>
          <a:p>
            <a:endParaRPr lang="en-IN"/>
          </a:p>
        </p:txBody>
      </p:sp>
      <p:sp>
        <p:nvSpPr>
          <p:cNvPr id="12" name="Freeform 12"/>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3">
              <a:alphaModFix amt="8999"/>
            </a:blip>
            <a:stretch>
              <a:fillRect/>
            </a:stretch>
          </a:blipFill>
        </p:spPr>
        <p:txBody>
          <a:bodyPr/>
          <a:lstStyle/>
          <a:p>
            <a:endParaRPr lang="en-IN"/>
          </a:p>
        </p:txBody>
      </p:sp>
      <p:sp>
        <p:nvSpPr>
          <p:cNvPr id="13" name="Freeform 13"/>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3">
              <a:alphaModFix amt="12000"/>
            </a:blip>
            <a:stretch>
              <a:fillRect/>
            </a:stretch>
          </a:blipFill>
        </p:spPr>
        <p:txBody>
          <a:bodyPr/>
          <a:lstStyle/>
          <a:p>
            <a:endParaRPr lang="en-IN"/>
          </a:p>
        </p:txBody>
      </p:sp>
      <p:sp>
        <p:nvSpPr>
          <p:cNvPr id="14" name="Freeform 14"/>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9999"/>
            </a:blip>
            <a:stretch>
              <a:fillRect/>
            </a:stretch>
          </a:blipFill>
        </p:spPr>
        <p:txBody>
          <a:bodyPr/>
          <a:lstStyle/>
          <a:p>
            <a:endParaRPr lang="en-IN"/>
          </a:p>
        </p:txBody>
      </p:sp>
      <p:sp>
        <p:nvSpPr>
          <p:cNvPr id="15" name="Freeform 15"/>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5000"/>
            </a:blip>
            <a:stretch>
              <a:fillRect/>
            </a:stretch>
          </a:blipFill>
        </p:spPr>
        <p:txBody>
          <a:bodyPr/>
          <a:lstStyle/>
          <a:p>
            <a:endParaRPr lang="en-IN"/>
          </a:p>
        </p:txBody>
      </p:sp>
      <p:sp>
        <p:nvSpPr>
          <p:cNvPr id="16" name="Freeform 16"/>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7" name="TextBox 17"/>
          <p:cNvSpPr txBox="1"/>
          <p:nvPr/>
        </p:nvSpPr>
        <p:spPr>
          <a:xfrm>
            <a:off x="9139238" y="4505325"/>
            <a:ext cx="9525" cy="1095375"/>
          </a:xfrm>
          <a:prstGeom prst="rect">
            <a:avLst/>
          </a:prstGeom>
        </p:spPr>
        <p:txBody>
          <a:bodyPr lIns="0" tIns="0" rIns="0" bIns="0" rtlCol="0" anchor="t">
            <a:spAutoFit/>
          </a:bodyPr>
          <a:lstStyle/>
          <a:p>
            <a:pPr algn="ctr">
              <a:lnSpc>
                <a:spcPts val="7200"/>
              </a:lnSpc>
              <a:spcBef>
                <a:spcPct val="0"/>
              </a:spcBef>
            </a:pPr>
            <a:endParaRPr/>
          </a:p>
        </p:txBody>
      </p:sp>
      <p:sp>
        <p:nvSpPr>
          <p:cNvPr id="18" name="TextBox 18"/>
          <p:cNvSpPr txBox="1"/>
          <p:nvPr/>
        </p:nvSpPr>
        <p:spPr>
          <a:xfrm>
            <a:off x="144806" y="1832575"/>
            <a:ext cx="16697563" cy="7580088"/>
          </a:xfrm>
          <a:prstGeom prst="rect">
            <a:avLst/>
          </a:prstGeom>
        </p:spPr>
        <p:txBody>
          <a:bodyPr lIns="0" tIns="0" rIns="0" bIns="0" rtlCol="0" anchor="t">
            <a:spAutoFit/>
          </a:bodyPr>
          <a:lstStyle/>
          <a:p>
            <a:pPr algn="l">
              <a:lnSpc>
                <a:spcPts val="4299"/>
              </a:lnSpc>
            </a:pPr>
            <a:r>
              <a:rPr lang="en-US" sz="3071" b="1">
                <a:solidFill>
                  <a:srgbClr val="2B2B2B"/>
                </a:solidFill>
                <a:latin typeface="Canva Sans Bold"/>
                <a:ea typeface="Canva Sans Bold"/>
                <a:cs typeface="Canva Sans Bold"/>
                <a:sym typeface="Canva Sans Bold"/>
              </a:rPr>
              <a:t>Overall System Architecture Diagram</a:t>
            </a:r>
          </a:p>
          <a:p>
            <a:pPr algn="l">
              <a:lnSpc>
                <a:spcPts val="4299"/>
              </a:lnSpc>
            </a:pPr>
            <a:r>
              <a:rPr lang="en-US" sz="3071" b="1">
                <a:solidFill>
                  <a:srgbClr val="2B2B2B"/>
                </a:solidFill>
                <a:latin typeface="Canva Sans Bold"/>
                <a:ea typeface="Canva Sans Bold"/>
                <a:cs typeface="Canva Sans Bold"/>
                <a:sym typeface="Canva Sans Bold"/>
              </a:rPr>
              <a:t>The architecture consists of three layers:</a:t>
            </a:r>
          </a:p>
          <a:p>
            <a:pPr marL="663102" lvl="1" indent="-331551" algn="l">
              <a:lnSpc>
                <a:spcPts val="4299"/>
              </a:lnSpc>
              <a:buAutoNum type="arabicPeriod"/>
            </a:pPr>
            <a:r>
              <a:rPr lang="en-US" sz="3071">
                <a:solidFill>
                  <a:srgbClr val="2B2B2B"/>
                </a:solidFill>
                <a:latin typeface="Canva Sans"/>
                <a:ea typeface="Canva Sans"/>
                <a:cs typeface="Canva Sans"/>
                <a:sym typeface="Canva Sans"/>
              </a:rPr>
              <a:t>Input Layer</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Farmers input data via a user-friendly interface.</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Input fields include soil nutrients (N, P, K), pH, rainfall, temperature, and humidity.</a:t>
            </a:r>
          </a:p>
          <a:p>
            <a:pPr marL="663102" lvl="1" indent="-331551" algn="l">
              <a:lnSpc>
                <a:spcPts val="4299"/>
              </a:lnSpc>
              <a:buAutoNum type="arabicPeriod"/>
            </a:pPr>
            <a:r>
              <a:rPr lang="en-US" sz="3071">
                <a:solidFill>
                  <a:srgbClr val="2B2B2B"/>
                </a:solidFill>
                <a:latin typeface="Canva Sans"/>
                <a:ea typeface="Canva Sans"/>
                <a:cs typeface="Canva Sans"/>
                <a:sym typeface="Canva Sans"/>
              </a:rPr>
              <a:t>Processing Layer</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Data Preprocessing: Cleans, validates, and encodes the data.</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ML Models:</a:t>
            </a:r>
          </a:p>
          <a:p>
            <a:pPr marL="1989307" lvl="3" indent="-497327" algn="l">
              <a:lnSpc>
                <a:spcPts val="4299"/>
              </a:lnSpc>
              <a:buFont typeface="Arial"/>
              <a:buChar char="￭"/>
            </a:pPr>
            <a:r>
              <a:rPr lang="en-US" sz="3071">
                <a:solidFill>
                  <a:srgbClr val="2B2B2B"/>
                </a:solidFill>
                <a:latin typeface="Canva Sans"/>
                <a:ea typeface="Canva Sans"/>
                <a:cs typeface="Canva Sans"/>
                <a:sym typeface="Canva Sans"/>
              </a:rPr>
              <a:t>Crop Recommendation Model: Random Forest Classifier.</a:t>
            </a:r>
          </a:p>
          <a:p>
            <a:pPr marL="1989307" lvl="3" indent="-497327" algn="l">
              <a:lnSpc>
                <a:spcPts val="4299"/>
              </a:lnSpc>
              <a:buFont typeface="Arial"/>
              <a:buChar char="￭"/>
            </a:pPr>
            <a:r>
              <a:rPr lang="en-US" sz="3071">
                <a:solidFill>
                  <a:srgbClr val="2B2B2B"/>
                </a:solidFill>
                <a:latin typeface="Canva Sans"/>
                <a:ea typeface="Canva Sans"/>
                <a:cs typeface="Canva Sans"/>
                <a:sym typeface="Canva Sans"/>
              </a:rPr>
              <a:t>Yield Prediction Model: Decision Tree Regressor.</a:t>
            </a:r>
          </a:p>
          <a:p>
            <a:pPr marL="663102" lvl="1" indent="-331551" algn="l">
              <a:lnSpc>
                <a:spcPts val="4299"/>
              </a:lnSpc>
              <a:buAutoNum type="arabicPeriod"/>
            </a:pPr>
            <a:r>
              <a:rPr lang="en-US" sz="3071">
                <a:solidFill>
                  <a:srgbClr val="2B2B2B"/>
                </a:solidFill>
                <a:latin typeface="Canva Sans"/>
                <a:ea typeface="Canva Sans"/>
                <a:cs typeface="Canva Sans"/>
                <a:sym typeface="Canva Sans"/>
              </a:rPr>
              <a:t>Output Layer</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Displays recommended crops or predicted yields.</a:t>
            </a:r>
          </a:p>
          <a:p>
            <a:pPr marL="1326205" lvl="2" indent="-442068" algn="l">
              <a:lnSpc>
                <a:spcPts val="4299"/>
              </a:lnSpc>
              <a:buFont typeface="Arial"/>
              <a:buChar char="⚬"/>
            </a:pPr>
            <a:r>
              <a:rPr lang="en-US" sz="3071">
                <a:solidFill>
                  <a:srgbClr val="2B2B2B"/>
                </a:solidFill>
                <a:latin typeface="Canva Sans"/>
                <a:ea typeface="Canva Sans"/>
                <a:cs typeface="Canva Sans"/>
                <a:sym typeface="Canva Sans"/>
              </a:rPr>
              <a:t>Provides insights for better decision-making.</a:t>
            </a:r>
          </a:p>
          <a:p>
            <a:pPr algn="l">
              <a:lnSpc>
                <a:spcPts val="4299"/>
              </a:lnSpc>
            </a:pPr>
            <a:endParaRPr lang="en-US" sz="3071">
              <a:solidFill>
                <a:srgbClr val="2B2B2B"/>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rot="-2105586">
            <a:off x="11329862" y="-493818"/>
            <a:ext cx="17005599" cy="18983681"/>
          </a:xfrm>
          <a:prstGeom prst="rect">
            <a:avLst/>
          </a:prstGeom>
        </p:spPr>
      </p:pic>
      <p:grpSp>
        <p:nvGrpSpPr>
          <p:cNvPr id="3" name="Group 3"/>
          <p:cNvGrpSpPr/>
          <p:nvPr/>
        </p:nvGrpSpPr>
        <p:grpSpPr>
          <a:xfrm>
            <a:off x="2167499" y="137941"/>
            <a:ext cx="11508217" cy="1381467"/>
            <a:chOff x="0" y="0"/>
            <a:chExt cx="15344289" cy="1841956"/>
          </a:xfrm>
        </p:grpSpPr>
        <p:grpSp>
          <p:nvGrpSpPr>
            <p:cNvPr id="4" name="Group 4"/>
            <p:cNvGrpSpPr/>
            <p:nvPr/>
          </p:nvGrpSpPr>
          <p:grpSpPr>
            <a:xfrm>
              <a:off x="0" y="0"/>
              <a:ext cx="15344289" cy="1841956"/>
              <a:chOff x="0" y="0"/>
              <a:chExt cx="3030971" cy="363843"/>
            </a:xfrm>
          </p:grpSpPr>
          <p:sp>
            <p:nvSpPr>
              <p:cNvPr id="5" name="Freeform 5"/>
              <p:cNvSpPr/>
              <p:nvPr/>
            </p:nvSpPr>
            <p:spPr>
              <a:xfrm>
                <a:off x="0" y="0"/>
                <a:ext cx="3030971" cy="363843"/>
              </a:xfrm>
              <a:custGeom>
                <a:avLst/>
                <a:gdLst/>
                <a:ahLst/>
                <a:cxnLst/>
                <a:rect l="l" t="t" r="r" b="b"/>
                <a:pathLst>
                  <a:path w="3030971" h="363843">
                    <a:moveTo>
                      <a:pt x="2827771" y="0"/>
                    </a:moveTo>
                    <a:cubicBezTo>
                      <a:pt x="2939995" y="0"/>
                      <a:pt x="3030971" y="81449"/>
                      <a:pt x="3030971" y="181922"/>
                    </a:cubicBezTo>
                    <a:cubicBezTo>
                      <a:pt x="3030971" y="282394"/>
                      <a:pt x="2939995" y="363843"/>
                      <a:pt x="2827771"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3030971"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19303"/>
              <a:ext cx="15344289"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SYSTEM ARCHITECTURE</a:t>
              </a:r>
            </a:p>
          </p:txBody>
        </p:sp>
      </p:grpSp>
      <p:sp>
        <p:nvSpPr>
          <p:cNvPr id="8" name="Freeform 8"/>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3">
              <a:alphaModFix amt="15000"/>
            </a:blip>
            <a:stretch>
              <a:fillRect/>
            </a:stretch>
          </a:blipFill>
        </p:spPr>
        <p:txBody>
          <a:bodyPr/>
          <a:lstStyle/>
          <a:p>
            <a:endParaRPr lang="en-IN"/>
          </a:p>
        </p:txBody>
      </p:sp>
      <p:sp>
        <p:nvSpPr>
          <p:cNvPr id="9" name="Freeform 9"/>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20999"/>
            </a:blip>
            <a:stretch>
              <a:fillRect/>
            </a:stretch>
          </a:blipFill>
        </p:spPr>
        <p:txBody>
          <a:bodyPr/>
          <a:lstStyle/>
          <a:p>
            <a:endParaRPr lang="en-IN"/>
          </a:p>
        </p:txBody>
      </p:sp>
      <p:sp>
        <p:nvSpPr>
          <p:cNvPr id="10" name="Freeform 10"/>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3">
              <a:alphaModFix amt="6999"/>
            </a:blip>
            <a:stretch>
              <a:fillRect/>
            </a:stretch>
          </a:blipFill>
        </p:spPr>
        <p:txBody>
          <a:bodyPr/>
          <a:lstStyle/>
          <a:p>
            <a:endParaRPr lang="en-IN"/>
          </a:p>
        </p:txBody>
      </p:sp>
      <p:sp>
        <p:nvSpPr>
          <p:cNvPr id="11" name="Freeform 11"/>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3">
              <a:alphaModFix amt="7999"/>
            </a:blip>
            <a:stretch>
              <a:fillRect/>
            </a:stretch>
          </a:blipFill>
        </p:spPr>
        <p:txBody>
          <a:bodyPr/>
          <a:lstStyle/>
          <a:p>
            <a:endParaRPr lang="en-IN"/>
          </a:p>
        </p:txBody>
      </p:sp>
      <p:sp>
        <p:nvSpPr>
          <p:cNvPr id="12" name="Freeform 12"/>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3">
              <a:alphaModFix amt="8999"/>
            </a:blip>
            <a:stretch>
              <a:fillRect/>
            </a:stretch>
          </a:blipFill>
        </p:spPr>
        <p:txBody>
          <a:bodyPr/>
          <a:lstStyle/>
          <a:p>
            <a:endParaRPr lang="en-IN"/>
          </a:p>
        </p:txBody>
      </p:sp>
      <p:sp>
        <p:nvSpPr>
          <p:cNvPr id="13" name="Freeform 13"/>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3">
              <a:alphaModFix amt="12000"/>
            </a:blip>
            <a:stretch>
              <a:fillRect/>
            </a:stretch>
          </a:blipFill>
        </p:spPr>
        <p:txBody>
          <a:bodyPr/>
          <a:lstStyle/>
          <a:p>
            <a:endParaRPr lang="en-IN"/>
          </a:p>
        </p:txBody>
      </p:sp>
      <p:sp>
        <p:nvSpPr>
          <p:cNvPr id="14" name="Freeform 14"/>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9999"/>
            </a:blip>
            <a:stretch>
              <a:fillRect/>
            </a:stretch>
          </a:blipFill>
        </p:spPr>
        <p:txBody>
          <a:bodyPr/>
          <a:lstStyle/>
          <a:p>
            <a:endParaRPr lang="en-IN"/>
          </a:p>
        </p:txBody>
      </p:sp>
      <p:sp>
        <p:nvSpPr>
          <p:cNvPr id="15" name="Freeform 15"/>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5000"/>
            </a:blip>
            <a:stretch>
              <a:fillRect/>
            </a:stretch>
          </a:blipFill>
        </p:spPr>
        <p:txBody>
          <a:bodyPr/>
          <a:lstStyle/>
          <a:p>
            <a:endParaRPr lang="en-IN"/>
          </a:p>
        </p:txBody>
      </p:sp>
      <p:sp>
        <p:nvSpPr>
          <p:cNvPr id="16" name="Freeform 16"/>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7" name="TextBox 17"/>
          <p:cNvSpPr txBox="1"/>
          <p:nvPr/>
        </p:nvSpPr>
        <p:spPr>
          <a:xfrm>
            <a:off x="9139238" y="4505325"/>
            <a:ext cx="9525" cy="1095375"/>
          </a:xfrm>
          <a:prstGeom prst="rect">
            <a:avLst/>
          </a:prstGeom>
        </p:spPr>
        <p:txBody>
          <a:bodyPr lIns="0" tIns="0" rIns="0" bIns="0" rtlCol="0" anchor="t">
            <a:spAutoFit/>
          </a:bodyPr>
          <a:lstStyle/>
          <a:p>
            <a:pPr algn="ctr">
              <a:lnSpc>
                <a:spcPts val="7200"/>
              </a:lnSpc>
              <a:spcBef>
                <a:spcPct val="0"/>
              </a:spcBef>
            </a:pPr>
            <a:endParaRPr/>
          </a:p>
        </p:txBody>
      </p:sp>
      <p:sp>
        <p:nvSpPr>
          <p:cNvPr id="18" name="Freeform 18"/>
          <p:cNvSpPr/>
          <p:nvPr/>
        </p:nvSpPr>
        <p:spPr>
          <a:xfrm>
            <a:off x="7877016" y="1719434"/>
            <a:ext cx="10374103" cy="5869558"/>
          </a:xfrm>
          <a:custGeom>
            <a:avLst/>
            <a:gdLst/>
            <a:ahLst/>
            <a:cxnLst/>
            <a:rect l="l" t="t" r="r" b="b"/>
            <a:pathLst>
              <a:path w="10374103" h="5869558">
                <a:moveTo>
                  <a:pt x="0" y="0"/>
                </a:moveTo>
                <a:lnTo>
                  <a:pt x="10374103" y="0"/>
                </a:lnTo>
                <a:lnTo>
                  <a:pt x="10374103" y="5869558"/>
                </a:lnTo>
                <a:lnTo>
                  <a:pt x="0" y="5869558"/>
                </a:lnTo>
                <a:lnTo>
                  <a:pt x="0" y="0"/>
                </a:lnTo>
                <a:close/>
              </a:path>
            </a:pathLst>
          </a:custGeom>
          <a:blipFill>
            <a:blip r:embed="rId4"/>
            <a:stretch>
              <a:fillRect/>
            </a:stretch>
          </a:blipFill>
        </p:spPr>
        <p:txBody>
          <a:bodyPr/>
          <a:lstStyle/>
          <a:p>
            <a:endParaRPr lang="en-IN"/>
          </a:p>
        </p:txBody>
      </p:sp>
      <p:sp>
        <p:nvSpPr>
          <p:cNvPr id="19" name="Freeform 19"/>
          <p:cNvSpPr/>
          <p:nvPr/>
        </p:nvSpPr>
        <p:spPr>
          <a:xfrm>
            <a:off x="0" y="4383198"/>
            <a:ext cx="10139132" cy="5719184"/>
          </a:xfrm>
          <a:custGeom>
            <a:avLst/>
            <a:gdLst/>
            <a:ahLst/>
            <a:cxnLst/>
            <a:rect l="l" t="t" r="r" b="b"/>
            <a:pathLst>
              <a:path w="10139132" h="5719184">
                <a:moveTo>
                  <a:pt x="0" y="0"/>
                </a:moveTo>
                <a:lnTo>
                  <a:pt x="10139132" y="0"/>
                </a:lnTo>
                <a:lnTo>
                  <a:pt x="10139132" y="5719184"/>
                </a:lnTo>
                <a:lnTo>
                  <a:pt x="0" y="5719184"/>
                </a:lnTo>
                <a:lnTo>
                  <a:pt x="0" y="0"/>
                </a:lnTo>
                <a:close/>
              </a:path>
            </a:pathLst>
          </a:custGeom>
          <a:blipFill>
            <a:blip r:embed="rId5"/>
            <a:stretch>
              <a:fillRect/>
            </a:stretch>
          </a:blipFill>
        </p:spPr>
        <p:txBody>
          <a:bodyPr/>
          <a:lstStyle/>
          <a:p>
            <a:endParaRPr lang="en-IN"/>
          </a:p>
        </p:txBody>
      </p:sp>
      <p:sp>
        <p:nvSpPr>
          <p:cNvPr id="20" name="TextBox 20"/>
          <p:cNvSpPr txBox="1"/>
          <p:nvPr/>
        </p:nvSpPr>
        <p:spPr>
          <a:xfrm>
            <a:off x="2736267" y="4654241"/>
            <a:ext cx="8425556" cy="2204339"/>
          </a:xfrm>
          <a:prstGeom prst="rect">
            <a:avLst/>
          </a:prstGeom>
        </p:spPr>
        <p:txBody>
          <a:bodyPr lIns="0" tIns="0" rIns="0" bIns="0" rtlCol="0" anchor="t">
            <a:spAutoFit/>
          </a:bodyPr>
          <a:lstStyle/>
          <a:p>
            <a:pPr algn="ctr">
              <a:lnSpc>
                <a:spcPts val="8176"/>
              </a:lnSpc>
            </a:pPr>
            <a:r>
              <a:rPr lang="en-US" sz="5840" b="1">
                <a:solidFill>
                  <a:srgbClr val="2B2B2B"/>
                </a:solidFill>
                <a:latin typeface="Agrandir Bold"/>
                <a:ea typeface="Agrandir Bold"/>
                <a:cs typeface="Agrandir Bold"/>
                <a:sym typeface="Agrandir Bold"/>
              </a:rPr>
              <a:t>Crop </a:t>
            </a:r>
          </a:p>
          <a:p>
            <a:pPr algn="ctr">
              <a:lnSpc>
                <a:spcPts val="8176"/>
              </a:lnSpc>
              <a:spcBef>
                <a:spcPct val="0"/>
              </a:spcBef>
            </a:pPr>
            <a:r>
              <a:rPr lang="en-US" sz="5840" b="1">
                <a:solidFill>
                  <a:srgbClr val="2B2B2B"/>
                </a:solidFill>
                <a:latin typeface="Agrandir Bold"/>
                <a:ea typeface="Agrandir Bold"/>
                <a:cs typeface="Agrandir Bold"/>
                <a:sym typeface="Agrandir Bold"/>
              </a:rPr>
              <a:t>Prediction</a:t>
            </a:r>
          </a:p>
        </p:txBody>
      </p:sp>
      <p:sp>
        <p:nvSpPr>
          <p:cNvPr id="21" name="TextBox 21"/>
          <p:cNvSpPr txBox="1"/>
          <p:nvPr/>
        </p:nvSpPr>
        <p:spPr>
          <a:xfrm>
            <a:off x="12126460" y="1531133"/>
            <a:ext cx="6161540" cy="2204290"/>
          </a:xfrm>
          <a:prstGeom prst="rect">
            <a:avLst/>
          </a:prstGeom>
        </p:spPr>
        <p:txBody>
          <a:bodyPr lIns="0" tIns="0" rIns="0" bIns="0" rtlCol="0" anchor="t">
            <a:spAutoFit/>
          </a:bodyPr>
          <a:lstStyle/>
          <a:p>
            <a:pPr algn="ctr">
              <a:lnSpc>
                <a:spcPts val="8178"/>
              </a:lnSpc>
            </a:pPr>
            <a:r>
              <a:rPr lang="en-US" sz="5841" b="1">
                <a:solidFill>
                  <a:srgbClr val="2B2B2B"/>
                </a:solidFill>
                <a:latin typeface="Agrandir Bold"/>
                <a:ea typeface="Agrandir Bold"/>
                <a:cs typeface="Agrandir Bold"/>
                <a:sym typeface="Agrandir Bold"/>
              </a:rPr>
              <a:t>Yield</a:t>
            </a:r>
          </a:p>
          <a:p>
            <a:pPr algn="ctr">
              <a:lnSpc>
                <a:spcPts val="8178"/>
              </a:lnSpc>
              <a:spcBef>
                <a:spcPct val="0"/>
              </a:spcBef>
            </a:pPr>
            <a:r>
              <a:rPr lang="en-US" sz="5841" b="1">
                <a:solidFill>
                  <a:srgbClr val="2B2B2B"/>
                </a:solidFill>
                <a:latin typeface="Agrandir Bold"/>
                <a:ea typeface="Agrandir Bold"/>
                <a:cs typeface="Agrandir Bold"/>
                <a:sym typeface="Agrandir Bold"/>
              </a:rPr>
              <a:t> Prediction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4995086" y="6514587"/>
            <a:ext cx="13726040" cy="5487426"/>
          </a:xfrm>
          <a:custGeom>
            <a:avLst/>
            <a:gdLst/>
            <a:ahLst/>
            <a:cxnLst/>
            <a:rect l="l" t="t" r="r" b="b"/>
            <a:pathLst>
              <a:path w="13726040" h="5487426">
                <a:moveTo>
                  <a:pt x="0" y="0"/>
                </a:moveTo>
                <a:lnTo>
                  <a:pt x="13726040" y="0"/>
                </a:lnTo>
                <a:lnTo>
                  <a:pt x="13726040" y="5487426"/>
                </a:lnTo>
                <a:lnTo>
                  <a:pt x="0" y="5487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3" name="Picture 3"/>
          <p:cNvPicPr>
            <a:picLocks noChangeAspect="1"/>
          </p:cNvPicPr>
          <p:nvPr/>
        </p:nvPicPr>
        <p:blipFill>
          <a:blip r:embed="rId4">
            <a:alphaModFix amt="25000"/>
          </a:blip>
          <a:srcRect/>
          <a:stretch>
            <a:fillRect/>
          </a:stretch>
        </p:blipFill>
        <p:spPr>
          <a:xfrm>
            <a:off x="-6430506" y="-119255"/>
            <a:ext cx="19770751" cy="18262535"/>
          </a:xfrm>
          <a:prstGeom prst="rect">
            <a:avLst/>
          </a:prstGeom>
        </p:spPr>
      </p:pic>
      <p:pic>
        <p:nvPicPr>
          <p:cNvPr id="4" name="Picture 4"/>
          <p:cNvPicPr>
            <a:picLocks noChangeAspect="1"/>
          </p:cNvPicPr>
          <p:nvPr/>
        </p:nvPicPr>
        <p:blipFill>
          <a:blip r:embed="rId5">
            <a:alphaModFix amt="25000"/>
          </a:blip>
          <a:srcRect/>
          <a:stretch>
            <a:fillRect/>
          </a:stretch>
        </p:blipFill>
        <p:spPr>
          <a:xfrm rot="-1644077">
            <a:off x="16162301" y="-1063836"/>
            <a:ext cx="5468057" cy="6108036"/>
          </a:xfrm>
          <a:prstGeom prst="rect">
            <a:avLst/>
          </a:prstGeom>
        </p:spPr>
      </p:pic>
      <p:sp>
        <p:nvSpPr>
          <p:cNvPr id="5" name="Freeform 5"/>
          <p:cNvSpPr/>
          <p:nvPr/>
        </p:nvSpPr>
        <p:spPr>
          <a:xfrm>
            <a:off x="9497749" y="1564683"/>
            <a:ext cx="8790251" cy="8790251"/>
          </a:xfrm>
          <a:custGeom>
            <a:avLst/>
            <a:gdLst/>
            <a:ahLst/>
            <a:cxnLst/>
            <a:rect l="l" t="t" r="r" b="b"/>
            <a:pathLst>
              <a:path w="8790251" h="8790251">
                <a:moveTo>
                  <a:pt x="0" y="0"/>
                </a:moveTo>
                <a:lnTo>
                  <a:pt x="8790251" y="0"/>
                </a:lnTo>
                <a:lnTo>
                  <a:pt x="8790251" y="8790251"/>
                </a:lnTo>
                <a:lnTo>
                  <a:pt x="0" y="8790251"/>
                </a:lnTo>
                <a:lnTo>
                  <a:pt x="0" y="0"/>
                </a:lnTo>
                <a:close/>
              </a:path>
            </a:pathLst>
          </a:custGeom>
          <a:blipFill>
            <a:blip r:embed="rId6">
              <a:alphaModFix amt="14000"/>
            </a:blip>
            <a:stretch>
              <a:fillRect/>
            </a:stretch>
          </a:blipFill>
        </p:spPr>
        <p:txBody>
          <a:bodyPr/>
          <a:lstStyle/>
          <a:p>
            <a:endParaRPr lang="en-IN"/>
          </a:p>
        </p:txBody>
      </p:sp>
      <p:pic>
        <p:nvPicPr>
          <p:cNvPr id="6" name="Picture 6"/>
          <p:cNvPicPr>
            <a:picLocks noChangeAspect="1"/>
          </p:cNvPicPr>
          <p:nvPr/>
        </p:nvPicPr>
        <p:blipFill>
          <a:blip r:embed="rId7">
            <a:alphaModFix amt="50000"/>
          </a:blip>
          <a:srcRect/>
          <a:stretch>
            <a:fillRect/>
          </a:stretch>
        </p:blipFill>
        <p:spPr>
          <a:xfrm rot="9720163">
            <a:off x="14561310" y="-2762677"/>
            <a:ext cx="8670039" cy="8654721"/>
          </a:xfrm>
          <a:prstGeom prst="rect">
            <a:avLst/>
          </a:prstGeom>
        </p:spPr>
      </p:pic>
      <p:grpSp>
        <p:nvGrpSpPr>
          <p:cNvPr id="7" name="Group 7"/>
          <p:cNvGrpSpPr/>
          <p:nvPr/>
        </p:nvGrpSpPr>
        <p:grpSpPr>
          <a:xfrm>
            <a:off x="2643758" y="873950"/>
            <a:ext cx="9594984" cy="1381467"/>
            <a:chOff x="0" y="0"/>
            <a:chExt cx="12793312" cy="1841956"/>
          </a:xfrm>
        </p:grpSpPr>
        <p:grpSp>
          <p:nvGrpSpPr>
            <p:cNvPr id="8" name="Group 8"/>
            <p:cNvGrpSpPr/>
            <p:nvPr/>
          </p:nvGrpSpPr>
          <p:grpSpPr>
            <a:xfrm>
              <a:off x="0" y="0"/>
              <a:ext cx="12793312" cy="1841956"/>
              <a:chOff x="0" y="0"/>
              <a:chExt cx="2527074" cy="363843"/>
            </a:xfrm>
          </p:grpSpPr>
          <p:sp>
            <p:nvSpPr>
              <p:cNvPr id="9" name="Freeform 9"/>
              <p:cNvSpPr/>
              <p:nvPr/>
            </p:nvSpPr>
            <p:spPr>
              <a:xfrm>
                <a:off x="0" y="0"/>
                <a:ext cx="2527074" cy="363843"/>
              </a:xfrm>
              <a:custGeom>
                <a:avLst/>
                <a:gdLst/>
                <a:ahLst/>
                <a:cxnLst/>
                <a:rect l="l" t="t" r="r" b="b"/>
                <a:pathLst>
                  <a:path w="2527074" h="363843">
                    <a:moveTo>
                      <a:pt x="2323874" y="0"/>
                    </a:moveTo>
                    <a:cubicBezTo>
                      <a:pt x="2436098" y="0"/>
                      <a:pt x="2527074" y="81449"/>
                      <a:pt x="2527074" y="181922"/>
                    </a:cubicBezTo>
                    <a:cubicBezTo>
                      <a:pt x="2527074" y="282394"/>
                      <a:pt x="2436098" y="363843"/>
                      <a:pt x="2323874"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10" name="TextBox 10"/>
              <p:cNvSpPr txBox="1"/>
              <p:nvPr/>
            </p:nvSpPr>
            <p:spPr>
              <a:xfrm>
                <a:off x="0" y="-104775"/>
                <a:ext cx="2527074" cy="468618"/>
              </a:xfrm>
              <a:prstGeom prst="rect">
                <a:avLst/>
              </a:prstGeom>
            </p:spPr>
            <p:txBody>
              <a:bodyPr lIns="50800" tIns="50800" rIns="50800" bIns="50800" rtlCol="0" anchor="ctr"/>
              <a:lstStyle/>
              <a:p>
                <a:pPr algn="ctr">
                  <a:lnSpc>
                    <a:spcPts val="3080"/>
                  </a:lnSpc>
                </a:pPr>
                <a:endParaRPr/>
              </a:p>
            </p:txBody>
          </p:sp>
        </p:grpSp>
        <p:sp>
          <p:nvSpPr>
            <p:cNvPr id="11" name="TextBox 11"/>
            <p:cNvSpPr txBox="1"/>
            <p:nvPr/>
          </p:nvSpPr>
          <p:spPr>
            <a:xfrm>
              <a:off x="435351" y="219303"/>
              <a:ext cx="11850052"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LITERATURE REVIEW</a:t>
              </a:r>
            </a:p>
          </p:txBody>
        </p:sp>
      </p:grpSp>
      <p:sp>
        <p:nvSpPr>
          <p:cNvPr id="12" name="Freeform 12"/>
          <p:cNvSpPr/>
          <p:nvPr/>
        </p:nvSpPr>
        <p:spPr>
          <a:xfrm>
            <a:off x="1485243" y="2444114"/>
            <a:ext cx="13201501" cy="7722878"/>
          </a:xfrm>
          <a:custGeom>
            <a:avLst/>
            <a:gdLst/>
            <a:ahLst/>
            <a:cxnLst/>
            <a:rect l="l" t="t" r="r" b="b"/>
            <a:pathLst>
              <a:path w="13201501" h="7722878">
                <a:moveTo>
                  <a:pt x="0" y="0"/>
                </a:moveTo>
                <a:lnTo>
                  <a:pt x="13201501" y="0"/>
                </a:lnTo>
                <a:lnTo>
                  <a:pt x="13201501" y="7722878"/>
                </a:lnTo>
                <a:lnTo>
                  <a:pt x="0" y="7722878"/>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4995086" y="6514587"/>
            <a:ext cx="13726040" cy="5487426"/>
          </a:xfrm>
          <a:custGeom>
            <a:avLst/>
            <a:gdLst/>
            <a:ahLst/>
            <a:cxnLst/>
            <a:rect l="l" t="t" r="r" b="b"/>
            <a:pathLst>
              <a:path w="13726040" h="5487426">
                <a:moveTo>
                  <a:pt x="0" y="0"/>
                </a:moveTo>
                <a:lnTo>
                  <a:pt x="13726040" y="0"/>
                </a:lnTo>
                <a:lnTo>
                  <a:pt x="13726040" y="5487426"/>
                </a:lnTo>
                <a:lnTo>
                  <a:pt x="0" y="5487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3" name="Picture 3"/>
          <p:cNvPicPr>
            <a:picLocks noChangeAspect="1"/>
          </p:cNvPicPr>
          <p:nvPr/>
        </p:nvPicPr>
        <p:blipFill>
          <a:blip r:embed="rId4">
            <a:alphaModFix amt="25000"/>
          </a:blip>
          <a:srcRect/>
          <a:stretch>
            <a:fillRect/>
          </a:stretch>
        </p:blipFill>
        <p:spPr>
          <a:xfrm>
            <a:off x="-6430506" y="-119255"/>
            <a:ext cx="19770751" cy="18262535"/>
          </a:xfrm>
          <a:prstGeom prst="rect">
            <a:avLst/>
          </a:prstGeom>
        </p:spPr>
      </p:pic>
      <p:pic>
        <p:nvPicPr>
          <p:cNvPr id="4" name="Picture 4"/>
          <p:cNvPicPr>
            <a:picLocks noChangeAspect="1"/>
          </p:cNvPicPr>
          <p:nvPr/>
        </p:nvPicPr>
        <p:blipFill>
          <a:blip r:embed="rId5">
            <a:alphaModFix amt="25000"/>
          </a:blip>
          <a:srcRect/>
          <a:stretch>
            <a:fillRect/>
          </a:stretch>
        </p:blipFill>
        <p:spPr>
          <a:xfrm rot="-1644077">
            <a:off x="16162301" y="-1063836"/>
            <a:ext cx="5468057" cy="6108036"/>
          </a:xfrm>
          <a:prstGeom prst="rect">
            <a:avLst/>
          </a:prstGeom>
        </p:spPr>
      </p:pic>
      <p:sp>
        <p:nvSpPr>
          <p:cNvPr id="5" name="Freeform 5"/>
          <p:cNvSpPr/>
          <p:nvPr/>
        </p:nvSpPr>
        <p:spPr>
          <a:xfrm>
            <a:off x="9497749" y="1564683"/>
            <a:ext cx="8790251" cy="8790251"/>
          </a:xfrm>
          <a:custGeom>
            <a:avLst/>
            <a:gdLst/>
            <a:ahLst/>
            <a:cxnLst/>
            <a:rect l="l" t="t" r="r" b="b"/>
            <a:pathLst>
              <a:path w="8790251" h="8790251">
                <a:moveTo>
                  <a:pt x="0" y="0"/>
                </a:moveTo>
                <a:lnTo>
                  <a:pt x="8790251" y="0"/>
                </a:lnTo>
                <a:lnTo>
                  <a:pt x="8790251" y="8790251"/>
                </a:lnTo>
                <a:lnTo>
                  <a:pt x="0" y="8790251"/>
                </a:lnTo>
                <a:lnTo>
                  <a:pt x="0" y="0"/>
                </a:lnTo>
                <a:close/>
              </a:path>
            </a:pathLst>
          </a:custGeom>
          <a:blipFill>
            <a:blip r:embed="rId6">
              <a:alphaModFix amt="14000"/>
            </a:blip>
            <a:stretch>
              <a:fillRect/>
            </a:stretch>
          </a:blipFill>
        </p:spPr>
        <p:txBody>
          <a:bodyPr/>
          <a:lstStyle/>
          <a:p>
            <a:endParaRPr lang="en-IN"/>
          </a:p>
        </p:txBody>
      </p:sp>
      <p:pic>
        <p:nvPicPr>
          <p:cNvPr id="6" name="Picture 6"/>
          <p:cNvPicPr>
            <a:picLocks noChangeAspect="1"/>
          </p:cNvPicPr>
          <p:nvPr/>
        </p:nvPicPr>
        <p:blipFill>
          <a:blip r:embed="rId7">
            <a:alphaModFix amt="50000"/>
          </a:blip>
          <a:srcRect/>
          <a:stretch>
            <a:fillRect/>
          </a:stretch>
        </p:blipFill>
        <p:spPr>
          <a:xfrm rot="9720163">
            <a:off x="14561310" y="-2762677"/>
            <a:ext cx="8670039" cy="8654721"/>
          </a:xfrm>
          <a:prstGeom prst="rect">
            <a:avLst/>
          </a:prstGeom>
        </p:spPr>
      </p:pic>
      <p:grpSp>
        <p:nvGrpSpPr>
          <p:cNvPr id="7" name="Group 7"/>
          <p:cNvGrpSpPr/>
          <p:nvPr/>
        </p:nvGrpSpPr>
        <p:grpSpPr>
          <a:xfrm>
            <a:off x="2938973" y="337966"/>
            <a:ext cx="9594984" cy="1381467"/>
            <a:chOff x="0" y="0"/>
            <a:chExt cx="12793312" cy="1841956"/>
          </a:xfrm>
        </p:grpSpPr>
        <p:grpSp>
          <p:nvGrpSpPr>
            <p:cNvPr id="8" name="Group 8"/>
            <p:cNvGrpSpPr/>
            <p:nvPr/>
          </p:nvGrpSpPr>
          <p:grpSpPr>
            <a:xfrm>
              <a:off x="0" y="0"/>
              <a:ext cx="12793312" cy="1841956"/>
              <a:chOff x="0" y="0"/>
              <a:chExt cx="2527074" cy="363843"/>
            </a:xfrm>
          </p:grpSpPr>
          <p:sp>
            <p:nvSpPr>
              <p:cNvPr id="9" name="Freeform 9"/>
              <p:cNvSpPr/>
              <p:nvPr/>
            </p:nvSpPr>
            <p:spPr>
              <a:xfrm>
                <a:off x="0" y="0"/>
                <a:ext cx="2527074" cy="363843"/>
              </a:xfrm>
              <a:custGeom>
                <a:avLst/>
                <a:gdLst/>
                <a:ahLst/>
                <a:cxnLst/>
                <a:rect l="l" t="t" r="r" b="b"/>
                <a:pathLst>
                  <a:path w="2527074" h="363843">
                    <a:moveTo>
                      <a:pt x="2323874" y="0"/>
                    </a:moveTo>
                    <a:cubicBezTo>
                      <a:pt x="2436098" y="0"/>
                      <a:pt x="2527074" y="81449"/>
                      <a:pt x="2527074" y="181922"/>
                    </a:cubicBezTo>
                    <a:cubicBezTo>
                      <a:pt x="2527074" y="282394"/>
                      <a:pt x="2436098" y="363843"/>
                      <a:pt x="2323874"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10" name="TextBox 10"/>
              <p:cNvSpPr txBox="1"/>
              <p:nvPr/>
            </p:nvSpPr>
            <p:spPr>
              <a:xfrm>
                <a:off x="0" y="-104775"/>
                <a:ext cx="2527074" cy="468618"/>
              </a:xfrm>
              <a:prstGeom prst="rect">
                <a:avLst/>
              </a:prstGeom>
            </p:spPr>
            <p:txBody>
              <a:bodyPr lIns="50800" tIns="50800" rIns="50800" bIns="50800" rtlCol="0" anchor="ctr"/>
              <a:lstStyle/>
              <a:p>
                <a:pPr algn="ctr">
                  <a:lnSpc>
                    <a:spcPts val="3080"/>
                  </a:lnSpc>
                </a:pPr>
                <a:endParaRPr/>
              </a:p>
            </p:txBody>
          </p:sp>
        </p:grpSp>
        <p:sp>
          <p:nvSpPr>
            <p:cNvPr id="11" name="TextBox 11"/>
            <p:cNvSpPr txBox="1"/>
            <p:nvPr/>
          </p:nvSpPr>
          <p:spPr>
            <a:xfrm>
              <a:off x="435351" y="219303"/>
              <a:ext cx="11850052"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LITERATURE REVIEW</a:t>
              </a:r>
            </a:p>
          </p:txBody>
        </p:sp>
      </p:grpSp>
      <p:sp>
        <p:nvSpPr>
          <p:cNvPr id="12" name="Freeform 12"/>
          <p:cNvSpPr/>
          <p:nvPr/>
        </p:nvSpPr>
        <p:spPr>
          <a:xfrm>
            <a:off x="2390852" y="1785290"/>
            <a:ext cx="11502023" cy="8501710"/>
          </a:xfrm>
          <a:custGeom>
            <a:avLst/>
            <a:gdLst/>
            <a:ahLst/>
            <a:cxnLst/>
            <a:rect l="l" t="t" r="r" b="b"/>
            <a:pathLst>
              <a:path w="11502023" h="8501710">
                <a:moveTo>
                  <a:pt x="0" y="0"/>
                </a:moveTo>
                <a:lnTo>
                  <a:pt x="11502023" y="0"/>
                </a:lnTo>
                <a:lnTo>
                  <a:pt x="11502023" y="8501710"/>
                </a:lnTo>
                <a:lnTo>
                  <a:pt x="0" y="8501710"/>
                </a:lnTo>
                <a:lnTo>
                  <a:pt x="0" y="0"/>
                </a:lnTo>
                <a:close/>
              </a:path>
            </a:pathLst>
          </a:custGeom>
          <a:blipFill>
            <a:blip r:embed="rId8"/>
            <a:stretch>
              <a:fillRect t="-320" r="-401" b="-705"/>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2119351">
            <a:off x="-3027838" y="377916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grpSp>
        <p:nvGrpSpPr>
          <p:cNvPr id="4" name="Group 4"/>
          <p:cNvGrpSpPr/>
          <p:nvPr/>
        </p:nvGrpSpPr>
        <p:grpSpPr>
          <a:xfrm>
            <a:off x="4885692" y="765248"/>
            <a:ext cx="8516617" cy="1870292"/>
            <a:chOff x="0" y="0"/>
            <a:chExt cx="2243060" cy="492587"/>
          </a:xfrm>
        </p:grpSpPr>
        <p:sp>
          <p:nvSpPr>
            <p:cNvPr id="5" name="Freeform 5"/>
            <p:cNvSpPr/>
            <p:nvPr/>
          </p:nvSpPr>
          <p:spPr>
            <a:xfrm>
              <a:off x="0" y="0"/>
              <a:ext cx="2243060" cy="492587"/>
            </a:xfrm>
            <a:custGeom>
              <a:avLst/>
              <a:gdLst/>
              <a:ahLst/>
              <a:cxnLst/>
              <a:rect l="l" t="t" r="r" b="b"/>
              <a:pathLst>
                <a:path w="2243060" h="492587">
                  <a:moveTo>
                    <a:pt x="2039860" y="0"/>
                  </a:moveTo>
                  <a:cubicBezTo>
                    <a:pt x="2152084" y="0"/>
                    <a:pt x="2243060" y="110269"/>
                    <a:pt x="2243060" y="246294"/>
                  </a:cubicBezTo>
                  <a:cubicBezTo>
                    <a:pt x="2243060" y="382318"/>
                    <a:pt x="2152084" y="492587"/>
                    <a:pt x="2039860" y="492587"/>
                  </a:cubicBezTo>
                  <a:lnTo>
                    <a:pt x="203200" y="492587"/>
                  </a:lnTo>
                  <a:cubicBezTo>
                    <a:pt x="90976" y="492587"/>
                    <a:pt x="0" y="382318"/>
                    <a:pt x="0" y="246294"/>
                  </a:cubicBezTo>
                  <a:cubicBezTo>
                    <a:pt x="0" y="110269"/>
                    <a:pt x="90976" y="0"/>
                    <a:pt x="203200" y="0"/>
                  </a:cubicBezTo>
                  <a:close/>
                </a:path>
              </a:pathLst>
            </a:custGeom>
            <a:solidFill>
              <a:srgbClr val="114B5E">
                <a:alpha val="77647"/>
              </a:srgbClr>
            </a:solidFill>
          </p:spPr>
          <p:txBody>
            <a:bodyPr/>
            <a:lstStyle/>
            <a:p>
              <a:endParaRPr lang="en-IN"/>
            </a:p>
          </p:txBody>
        </p:sp>
        <p:sp>
          <p:nvSpPr>
            <p:cNvPr id="6" name="TextBox 6"/>
            <p:cNvSpPr txBox="1"/>
            <p:nvPr/>
          </p:nvSpPr>
          <p:spPr>
            <a:xfrm>
              <a:off x="0" y="-85725"/>
              <a:ext cx="2243060" cy="578312"/>
            </a:xfrm>
            <a:prstGeom prst="rect">
              <a:avLst/>
            </a:prstGeom>
          </p:spPr>
          <p:txBody>
            <a:bodyPr lIns="50800" tIns="50800" rIns="50800" bIns="50800" rtlCol="0" anchor="ctr"/>
            <a:lstStyle/>
            <a:p>
              <a:pPr algn="ctr">
                <a:lnSpc>
                  <a:spcPts val="6719"/>
                </a:lnSpc>
              </a:pPr>
              <a:r>
                <a:rPr lang="en-US" sz="4799" b="1">
                  <a:solidFill>
                    <a:srgbClr val="000000">
                      <a:alpha val="77647"/>
                    </a:srgbClr>
                  </a:solidFill>
                  <a:latin typeface="Canva Sans Bold"/>
                  <a:ea typeface="Canva Sans Bold"/>
                  <a:cs typeface="Canva Sans Bold"/>
                  <a:sym typeface="Canva Sans Bold"/>
                </a:rPr>
                <a:t>DRAWBACKS OF EXISTING SYSTEM</a:t>
              </a:r>
            </a:p>
          </p:txBody>
        </p:sp>
      </p:grpSp>
      <p:sp>
        <p:nvSpPr>
          <p:cNvPr id="7" name="TextBox 7"/>
          <p:cNvSpPr txBox="1"/>
          <p:nvPr/>
        </p:nvSpPr>
        <p:spPr>
          <a:xfrm>
            <a:off x="534674" y="3600756"/>
            <a:ext cx="17496682" cy="4495800"/>
          </a:xfrm>
          <a:prstGeom prst="rect">
            <a:avLst/>
          </a:prstGeom>
        </p:spPr>
        <p:txBody>
          <a:bodyPr lIns="0" tIns="0" rIns="0" bIns="0" rtlCol="0" anchor="t">
            <a:spAutoFit/>
          </a:bodyPr>
          <a:lstStyle/>
          <a:p>
            <a:pPr algn="l">
              <a:lnSpc>
                <a:spcPts val="4454"/>
              </a:lnSpc>
              <a:spcBef>
                <a:spcPct val="0"/>
              </a:spcBef>
            </a:pPr>
            <a:r>
              <a:rPr lang="en-US" sz="3712" b="1">
                <a:solidFill>
                  <a:srgbClr val="000000"/>
                </a:solidFill>
                <a:latin typeface="Canva Sans Bold"/>
                <a:ea typeface="Canva Sans Bold"/>
                <a:cs typeface="Canva Sans Bold"/>
                <a:sym typeface="Canva Sans Bold"/>
              </a:rPr>
              <a:t> </a:t>
            </a:r>
            <a:r>
              <a:rPr lang="en-US" sz="3712">
                <a:solidFill>
                  <a:srgbClr val="000000"/>
                </a:solidFill>
                <a:latin typeface="Canva Sans"/>
                <a:ea typeface="Canva Sans"/>
                <a:cs typeface="Canva Sans"/>
                <a:sym typeface="Canva Sans"/>
              </a:rPr>
              <a:t>One shortcoming we identified in all these notable published works was that the authors of each paper focused on only one parameter (either weather or soil) for predicting the suitability of crop growth. However, in our opinion, both these factors should be taken together into consideration concomitantly for the most effective and most accurate prediction. This is often because a specific soil type could also be used for supporting one variety of crop, but if the climatic conditions of the regions don't seem to be suitable for that crop type, then the yield will suffer.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2119351">
            <a:off x="-3027838" y="377916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grpSp>
        <p:nvGrpSpPr>
          <p:cNvPr id="4" name="Group 4"/>
          <p:cNvGrpSpPr/>
          <p:nvPr/>
        </p:nvGrpSpPr>
        <p:grpSpPr>
          <a:xfrm>
            <a:off x="6105668" y="318927"/>
            <a:ext cx="5519049" cy="1381467"/>
            <a:chOff x="0" y="0"/>
            <a:chExt cx="1453577" cy="363843"/>
          </a:xfrm>
        </p:grpSpPr>
        <p:sp>
          <p:nvSpPr>
            <p:cNvPr id="5" name="Freeform 5"/>
            <p:cNvSpPr/>
            <p:nvPr/>
          </p:nvSpPr>
          <p:spPr>
            <a:xfrm>
              <a:off x="0" y="0"/>
              <a:ext cx="1453577" cy="363843"/>
            </a:xfrm>
            <a:custGeom>
              <a:avLst/>
              <a:gdLst/>
              <a:ahLst/>
              <a:cxnLst/>
              <a:rect l="l" t="t" r="r" b="b"/>
              <a:pathLst>
                <a:path w="1453577" h="363843">
                  <a:moveTo>
                    <a:pt x="1250377" y="0"/>
                  </a:moveTo>
                  <a:cubicBezTo>
                    <a:pt x="1362601" y="0"/>
                    <a:pt x="1453577" y="81449"/>
                    <a:pt x="1453577" y="181922"/>
                  </a:cubicBezTo>
                  <a:cubicBezTo>
                    <a:pt x="1453577" y="282394"/>
                    <a:pt x="1362601" y="363843"/>
                    <a:pt x="1250377"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6" name="TextBox 6"/>
            <p:cNvSpPr txBox="1"/>
            <p:nvPr/>
          </p:nvSpPr>
          <p:spPr>
            <a:xfrm>
              <a:off x="0" y="-104775"/>
              <a:ext cx="1453577"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5000842" y="439943"/>
            <a:ext cx="7728702" cy="1279490"/>
          </a:xfrm>
          <a:prstGeom prst="rect">
            <a:avLst/>
          </a:prstGeom>
        </p:spPr>
        <p:txBody>
          <a:bodyPr lIns="0" tIns="0" rIns="0" bIns="0" rtlCol="0" anchor="t">
            <a:spAutoFit/>
          </a:bodyPr>
          <a:lstStyle/>
          <a:p>
            <a:pPr algn="ctr">
              <a:lnSpc>
                <a:spcPts val="5788"/>
              </a:lnSpc>
            </a:pPr>
            <a:r>
              <a:rPr lang="en-US" sz="4823" b="1">
                <a:solidFill>
                  <a:srgbClr val="2B2B2B"/>
                </a:solidFill>
                <a:latin typeface="Canva Sans Bold"/>
                <a:ea typeface="Canva Sans Bold"/>
                <a:cs typeface="Canva Sans Bold"/>
                <a:sym typeface="Canva Sans Bold"/>
              </a:rPr>
              <a:t>MODULE </a:t>
            </a:r>
          </a:p>
          <a:p>
            <a:pPr marL="0" lvl="0" indent="0" algn="ctr">
              <a:lnSpc>
                <a:spcPts val="3038"/>
              </a:lnSpc>
            </a:pPr>
            <a:r>
              <a:rPr lang="en-US" sz="4823" b="1" spc="168">
                <a:solidFill>
                  <a:srgbClr val="2B2B2B"/>
                </a:solidFill>
                <a:latin typeface="Canva Sans Bold"/>
                <a:ea typeface="Canva Sans Bold"/>
                <a:cs typeface="Canva Sans Bold"/>
                <a:sym typeface="Canva Sans Bold"/>
              </a:rPr>
              <a:t>DESCRIPTION</a:t>
            </a:r>
          </a:p>
        </p:txBody>
      </p:sp>
      <p:sp>
        <p:nvSpPr>
          <p:cNvPr id="8" name="TextBox 8"/>
          <p:cNvSpPr txBox="1"/>
          <p:nvPr/>
        </p:nvSpPr>
        <p:spPr>
          <a:xfrm>
            <a:off x="0" y="2025915"/>
            <a:ext cx="7864641" cy="8029575"/>
          </a:xfrm>
          <a:prstGeom prst="rect">
            <a:avLst/>
          </a:prstGeom>
        </p:spPr>
        <p:txBody>
          <a:bodyPr lIns="0" tIns="0" rIns="0" bIns="0" rtlCol="0" anchor="t">
            <a:spAutoFit/>
          </a:bodyPr>
          <a:lstStyle/>
          <a:p>
            <a:pPr algn="ctr">
              <a:lnSpc>
                <a:spcPts val="5055"/>
              </a:lnSpc>
              <a:spcBef>
                <a:spcPct val="0"/>
              </a:spcBef>
            </a:pPr>
            <a:r>
              <a:rPr lang="en-US" sz="4212" b="1">
                <a:solidFill>
                  <a:srgbClr val="2B2B2B"/>
                </a:solidFill>
                <a:latin typeface="Canva Sans Bold"/>
                <a:ea typeface="Canva Sans Bold"/>
                <a:cs typeface="Canva Sans Bold"/>
                <a:sym typeface="Canva Sans Bold"/>
              </a:rPr>
              <a:t>Crop Prediction Module:</a:t>
            </a:r>
          </a:p>
          <a:p>
            <a:pPr algn="l">
              <a:lnSpc>
                <a:spcPts val="4695"/>
              </a:lnSpc>
              <a:spcBef>
                <a:spcPct val="0"/>
              </a:spcBef>
            </a:pPr>
            <a:endParaRPr lang="en-US" sz="4212" b="1">
              <a:solidFill>
                <a:srgbClr val="2B2B2B"/>
              </a:solidFill>
              <a:latin typeface="Canva Sans Bold"/>
              <a:ea typeface="Canva Sans Bold"/>
              <a:cs typeface="Canva Sans Bold"/>
              <a:sym typeface="Canva Sans Bold"/>
            </a:endParaRPr>
          </a:p>
          <a:p>
            <a:pPr marL="714331" lvl="1" indent="-357165" algn="l">
              <a:lnSpc>
                <a:spcPts val="3970"/>
              </a:lnSpc>
              <a:spcBef>
                <a:spcPct val="0"/>
              </a:spcBef>
              <a:buFont typeface="Arial"/>
              <a:buChar char="•"/>
            </a:pPr>
            <a:r>
              <a:rPr lang="en-US" sz="3308">
                <a:solidFill>
                  <a:srgbClr val="2B2B2B"/>
                </a:solidFill>
                <a:latin typeface="Canva Sans"/>
                <a:ea typeface="Canva Sans"/>
                <a:cs typeface="Canva Sans"/>
                <a:sym typeface="Canva Sans"/>
              </a:rPr>
              <a:t>Inputs: Soil and environmental factors such as nitrogen, phosphorus, potassium levels, temperature, humidity, pH value, and rainfall.</a:t>
            </a:r>
          </a:p>
          <a:p>
            <a:pPr marL="714331" lvl="1" indent="-357165" algn="l">
              <a:lnSpc>
                <a:spcPts val="3970"/>
              </a:lnSpc>
              <a:spcBef>
                <a:spcPct val="0"/>
              </a:spcBef>
              <a:buFont typeface="Arial"/>
              <a:buChar char="•"/>
            </a:pPr>
            <a:r>
              <a:rPr lang="en-US" sz="3308">
                <a:solidFill>
                  <a:srgbClr val="2B2B2B"/>
                </a:solidFill>
                <a:latin typeface="Canva Sans"/>
                <a:ea typeface="Canva Sans"/>
                <a:cs typeface="Canva Sans"/>
                <a:sym typeface="Canva Sans"/>
              </a:rPr>
              <a:t>Process: Predicts the most suitable crop for cultivation based on these parameters using the Random Forest Classifier.</a:t>
            </a:r>
          </a:p>
          <a:p>
            <a:pPr marL="714331" lvl="1" indent="-357165" algn="l">
              <a:lnSpc>
                <a:spcPts val="3970"/>
              </a:lnSpc>
              <a:spcBef>
                <a:spcPct val="0"/>
              </a:spcBef>
              <a:buFont typeface="Arial"/>
              <a:buChar char="•"/>
            </a:pPr>
            <a:r>
              <a:rPr lang="en-US" sz="3308">
                <a:solidFill>
                  <a:srgbClr val="2B2B2B"/>
                </a:solidFill>
                <a:latin typeface="Canva Sans"/>
                <a:ea typeface="Canva Sans"/>
                <a:cs typeface="Canva Sans"/>
                <a:sym typeface="Canva Sans"/>
              </a:rPr>
              <a:t>Outputs: Recommendations of crops like "Wheat" or "Rice".</a:t>
            </a:r>
          </a:p>
          <a:p>
            <a:pPr marL="714331" lvl="1" indent="-357165" algn="l">
              <a:lnSpc>
                <a:spcPts val="3970"/>
              </a:lnSpc>
              <a:spcBef>
                <a:spcPct val="0"/>
              </a:spcBef>
              <a:buFont typeface="Arial"/>
              <a:buChar char="•"/>
            </a:pPr>
            <a:r>
              <a:rPr lang="en-US" sz="3308">
                <a:solidFill>
                  <a:srgbClr val="2B2B2B"/>
                </a:solidFill>
                <a:latin typeface="Canva Sans"/>
                <a:ea typeface="Canva Sans"/>
                <a:cs typeface="Canva Sans"/>
                <a:sym typeface="Canva Sans"/>
              </a:rPr>
              <a:t>Model Accuracy: Achieved 99.32%.</a:t>
            </a:r>
          </a:p>
          <a:p>
            <a:pPr algn="l">
              <a:lnSpc>
                <a:spcPts val="6870"/>
              </a:lnSpc>
              <a:spcBef>
                <a:spcPct val="0"/>
              </a:spcBef>
            </a:pPr>
            <a:endParaRPr lang="en-US" sz="3308">
              <a:solidFill>
                <a:srgbClr val="2B2B2B"/>
              </a:solidFill>
              <a:latin typeface="Canva Sans"/>
              <a:ea typeface="Canva Sans"/>
              <a:cs typeface="Canva Sans"/>
              <a:sym typeface="Canva Sans"/>
            </a:endParaRPr>
          </a:p>
        </p:txBody>
      </p:sp>
      <p:sp>
        <p:nvSpPr>
          <p:cNvPr id="9" name="TextBox 9"/>
          <p:cNvSpPr txBox="1"/>
          <p:nvPr/>
        </p:nvSpPr>
        <p:spPr>
          <a:xfrm>
            <a:off x="7728388" y="2046844"/>
            <a:ext cx="10274929" cy="7353300"/>
          </a:xfrm>
          <a:prstGeom prst="rect">
            <a:avLst/>
          </a:prstGeom>
        </p:spPr>
        <p:txBody>
          <a:bodyPr lIns="0" tIns="0" rIns="0" bIns="0" rtlCol="0" anchor="t">
            <a:spAutoFit/>
          </a:bodyPr>
          <a:lstStyle/>
          <a:p>
            <a:pPr algn="ctr">
              <a:lnSpc>
                <a:spcPts val="4775"/>
              </a:lnSpc>
            </a:pPr>
            <a:r>
              <a:rPr lang="en-US" sz="3979" b="1">
                <a:solidFill>
                  <a:srgbClr val="2B2B2B"/>
                </a:solidFill>
                <a:latin typeface="Canva Sans Bold"/>
                <a:ea typeface="Canva Sans Bold"/>
                <a:cs typeface="Canva Sans Bold"/>
                <a:sym typeface="Canva Sans Bold"/>
              </a:rPr>
              <a:t>Yield Prediction Module:</a:t>
            </a:r>
          </a:p>
          <a:p>
            <a:pPr algn="ctr">
              <a:lnSpc>
                <a:spcPts val="4775"/>
              </a:lnSpc>
            </a:pPr>
            <a:endParaRPr lang="en-US" sz="3979" b="1">
              <a:solidFill>
                <a:srgbClr val="2B2B2B"/>
              </a:solidFill>
              <a:latin typeface="Canva Sans Bold"/>
              <a:ea typeface="Canva Sans Bold"/>
              <a:cs typeface="Canva Sans Bold"/>
              <a:sym typeface="Canva Sans Bold"/>
            </a:endParaRPr>
          </a:p>
          <a:p>
            <a:pPr marL="726514" lvl="1" indent="-363257" algn="l">
              <a:lnSpc>
                <a:spcPts val="4038"/>
              </a:lnSpc>
              <a:buFont typeface="Arial"/>
              <a:buChar char="•"/>
            </a:pPr>
            <a:r>
              <a:rPr lang="en-US" sz="3365">
                <a:solidFill>
                  <a:srgbClr val="2B2B2B"/>
                </a:solidFill>
                <a:latin typeface="Canva Sans"/>
                <a:ea typeface="Canva Sans"/>
                <a:cs typeface="Canva Sans"/>
                <a:sym typeface="Canva Sans"/>
              </a:rPr>
              <a:t>Inputs: Factors like year, average rainfall, pesticide usage, average temperature, area, and type of crop.</a:t>
            </a:r>
          </a:p>
          <a:p>
            <a:pPr algn="l">
              <a:lnSpc>
                <a:spcPts val="4038"/>
              </a:lnSpc>
            </a:pPr>
            <a:endParaRPr lang="en-US" sz="3365">
              <a:solidFill>
                <a:srgbClr val="2B2B2B"/>
              </a:solidFill>
              <a:latin typeface="Canva Sans"/>
              <a:ea typeface="Canva Sans"/>
              <a:cs typeface="Canva Sans"/>
              <a:sym typeface="Canva Sans"/>
            </a:endParaRPr>
          </a:p>
          <a:p>
            <a:pPr marL="726514" lvl="1" indent="-363257" algn="l">
              <a:lnSpc>
                <a:spcPts val="4038"/>
              </a:lnSpc>
              <a:buFont typeface="Arial"/>
              <a:buChar char="•"/>
            </a:pPr>
            <a:r>
              <a:rPr lang="en-US" sz="3365">
                <a:solidFill>
                  <a:srgbClr val="2B2B2B"/>
                </a:solidFill>
                <a:latin typeface="Canva Sans"/>
                <a:ea typeface="Canva Sans"/>
                <a:cs typeface="Canva Sans"/>
                <a:sym typeface="Canva Sans"/>
              </a:rPr>
              <a:t>Process: Forecasts the potential crop yield using the Decision Tree Regressor (DTR).</a:t>
            </a:r>
          </a:p>
          <a:p>
            <a:pPr algn="l">
              <a:lnSpc>
                <a:spcPts val="4038"/>
              </a:lnSpc>
            </a:pPr>
            <a:endParaRPr lang="en-US" sz="3365">
              <a:solidFill>
                <a:srgbClr val="2B2B2B"/>
              </a:solidFill>
              <a:latin typeface="Canva Sans"/>
              <a:ea typeface="Canva Sans"/>
              <a:cs typeface="Canva Sans"/>
              <a:sym typeface="Canva Sans"/>
            </a:endParaRPr>
          </a:p>
          <a:p>
            <a:pPr marL="726514" lvl="1" indent="-363257" algn="l">
              <a:lnSpc>
                <a:spcPts val="4038"/>
              </a:lnSpc>
              <a:buFont typeface="Arial"/>
              <a:buChar char="•"/>
            </a:pPr>
            <a:r>
              <a:rPr lang="en-US" sz="3365">
                <a:solidFill>
                  <a:srgbClr val="2B2B2B"/>
                </a:solidFill>
                <a:latin typeface="Canva Sans"/>
                <a:ea typeface="Canva Sans"/>
                <a:cs typeface="Canva Sans"/>
                <a:sym typeface="Canva Sans"/>
              </a:rPr>
              <a:t>Outputs: Predicted crop yield (in hectograms per hectare).</a:t>
            </a:r>
          </a:p>
          <a:p>
            <a:pPr algn="l">
              <a:lnSpc>
                <a:spcPts val="4038"/>
              </a:lnSpc>
            </a:pPr>
            <a:endParaRPr lang="en-US" sz="3365">
              <a:solidFill>
                <a:srgbClr val="2B2B2B"/>
              </a:solidFill>
              <a:latin typeface="Canva Sans"/>
              <a:ea typeface="Canva Sans"/>
              <a:cs typeface="Canva Sans"/>
              <a:sym typeface="Canva Sans"/>
            </a:endParaRPr>
          </a:p>
          <a:p>
            <a:pPr marL="726514" lvl="1" indent="-363257" algn="l">
              <a:lnSpc>
                <a:spcPts val="4038"/>
              </a:lnSpc>
              <a:buFont typeface="Arial"/>
              <a:buChar char="•"/>
            </a:pPr>
            <a:r>
              <a:rPr lang="en-US" sz="3365">
                <a:solidFill>
                  <a:srgbClr val="2B2B2B"/>
                </a:solidFill>
                <a:latin typeface="Canva Sans"/>
                <a:ea typeface="Canva Sans"/>
                <a:cs typeface="Canva Sans"/>
                <a:sym typeface="Canva Sans"/>
              </a:rPr>
              <a:t>Model Accuracy: Achieved 96.95%</a:t>
            </a:r>
          </a:p>
          <a:p>
            <a:pPr algn="ctr">
              <a:lnSpc>
                <a:spcPts val="4775"/>
              </a:lnSpc>
              <a:spcBef>
                <a:spcPct val="0"/>
              </a:spcBef>
            </a:pPr>
            <a:endParaRPr lang="en-US" sz="3365">
              <a:solidFill>
                <a:srgbClr val="2B2B2B"/>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2119351">
            <a:off x="-3027838" y="377916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grpSp>
        <p:nvGrpSpPr>
          <p:cNvPr id="4" name="Group 4"/>
          <p:cNvGrpSpPr/>
          <p:nvPr/>
        </p:nvGrpSpPr>
        <p:grpSpPr>
          <a:xfrm>
            <a:off x="6105668" y="318927"/>
            <a:ext cx="5519049" cy="1381467"/>
            <a:chOff x="0" y="0"/>
            <a:chExt cx="1453577" cy="363843"/>
          </a:xfrm>
        </p:grpSpPr>
        <p:sp>
          <p:nvSpPr>
            <p:cNvPr id="5" name="Freeform 5"/>
            <p:cNvSpPr/>
            <p:nvPr/>
          </p:nvSpPr>
          <p:spPr>
            <a:xfrm>
              <a:off x="0" y="0"/>
              <a:ext cx="1453577" cy="363843"/>
            </a:xfrm>
            <a:custGeom>
              <a:avLst/>
              <a:gdLst/>
              <a:ahLst/>
              <a:cxnLst/>
              <a:rect l="l" t="t" r="r" b="b"/>
              <a:pathLst>
                <a:path w="1453577" h="363843">
                  <a:moveTo>
                    <a:pt x="1250377" y="0"/>
                  </a:moveTo>
                  <a:cubicBezTo>
                    <a:pt x="1362601" y="0"/>
                    <a:pt x="1453577" y="81449"/>
                    <a:pt x="1453577" y="181922"/>
                  </a:cubicBezTo>
                  <a:cubicBezTo>
                    <a:pt x="1453577" y="282394"/>
                    <a:pt x="1362601" y="363843"/>
                    <a:pt x="1250377"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6" name="TextBox 6"/>
            <p:cNvSpPr txBox="1"/>
            <p:nvPr/>
          </p:nvSpPr>
          <p:spPr>
            <a:xfrm>
              <a:off x="0" y="-104775"/>
              <a:ext cx="1453577" cy="46861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2683912" y="2016390"/>
            <a:ext cx="12920177" cy="7287889"/>
          </a:xfrm>
          <a:custGeom>
            <a:avLst/>
            <a:gdLst/>
            <a:ahLst/>
            <a:cxnLst/>
            <a:rect l="l" t="t" r="r" b="b"/>
            <a:pathLst>
              <a:path w="12920177" h="7287889">
                <a:moveTo>
                  <a:pt x="0" y="0"/>
                </a:moveTo>
                <a:lnTo>
                  <a:pt x="12920176" y="0"/>
                </a:lnTo>
                <a:lnTo>
                  <a:pt x="12920176" y="7287889"/>
                </a:lnTo>
                <a:lnTo>
                  <a:pt x="0" y="7287889"/>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5000842" y="584388"/>
            <a:ext cx="7728702" cy="857250"/>
          </a:xfrm>
          <a:prstGeom prst="rect">
            <a:avLst/>
          </a:prstGeom>
        </p:spPr>
        <p:txBody>
          <a:bodyPr lIns="0" tIns="0" rIns="0" bIns="0" rtlCol="0" anchor="t">
            <a:spAutoFit/>
          </a:bodyPr>
          <a:lstStyle/>
          <a:p>
            <a:pPr marL="0" lvl="0" indent="0" algn="ctr">
              <a:lnSpc>
                <a:spcPts val="5788"/>
              </a:lnSpc>
            </a:pPr>
            <a:r>
              <a:rPr lang="en-US" sz="4823" b="1">
                <a:solidFill>
                  <a:srgbClr val="2B2B2B"/>
                </a:solidFill>
                <a:latin typeface="Agrandir Bold"/>
                <a:ea typeface="Agrandir Bold"/>
                <a:cs typeface="Agrandir Bold"/>
                <a:sym typeface="Agrandir Bold"/>
              </a:rPr>
              <a:t>WorkFlow</a:t>
            </a:r>
          </a:p>
        </p:txBody>
      </p:sp>
      <p:sp>
        <p:nvSpPr>
          <p:cNvPr id="9" name="TextBox 9"/>
          <p:cNvSpPr txBox="1"/>
          <p:nvPr/>
        </p:nvSpPr>
        <p:spPr>
          <a:xfrm>
            <a:off x="7820141" y="2146872"/>
            <a:ext cx="8425556" cy="994664"/>
          </a:xfrm>
          <a:prstGeom prst="rect">
            <a:avLst/>
          </a:prstGeom>
        </p:spPr>
        <p:txBody>
          <a:bodyPr lIns="0" tIns="0" rIns="0" bIns="0" rtlCol="0" anchor="t">
            <a:spAutoFit/>
          </a:bodyPr>
          <a:lstStyle/>
          <a:p>
            <a:pPr algn="ctr">
              <a:lnSpc>
                <a:spcPts val="8176"/>
              </a:lnSpc>
              <a:spcBef>
                <a:spcPct val="0"/>
              </a:spcBef>
            </a:pPr>
            <a:r>
              <a:rPr lang="en-US" sz="5840" b="1">
                <a:solidFill>
                  <a:srgbClr val="2B2B2B"/>
                </a:solidFill>
                <a:latin typeface="Canva Sans Bold"/>
                <a:ea typeface="Canva Sans Bold"/>
                <a:cs typeface="Canva Sans Bold"/>
                <a:sym typeface="Canva Sans Bold"/>
              </a:rPr>
              <a:t>Crop Prediction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a:stretch>
            <a:fillRect/>
          </a:stretch>
        </p:blipFill>
        <p:spPr>
          <a:xfrm rot="-2119351">
            <a:off x="-3027838" y="3779168"/>
            <a:ext cx="10541077" cy="10522453"/>
          </a:xfrm>
          <a:prstGeom prst="rect">
            <a:avLst/>
          </a:prstGeom>
        </p:spPr>
      </p:pic>
      <p:pic>
        <p:nvPicPr>
          <p:cNvPr id="3" name="Picture 3"/>
          <p:cNvPicPr>
            <a:picLocks noChangeAspect="1"/>
          </p:cNvPicPr>
          <p:nvPr/>
        </p:nvPicPr>
        <p:blipFill>
          <a:blip r:embed="rId3"/>
          <a:srcRect/>
          <a:stretch>
            <a:fillRect/>
          </a:stretch>
        </p:blipFill>
        <p:spPr>
          <a:xfrm>
            <a:off x="-3463659" y="-599139"/>
            <a:ext cx="5865675" cy="5231058"/>
          </a:xfrm>
          <a:prstGeom prst="rect">
            <a:avLst/>
          </a:prstGeom>
        </p:spPr>
      </p:pic>
      <p:grpSp>
        <p:nvGrpSpPr>
          <p:cNvPr id="4" name="Group 4"/>
          <p:cNvGrpSpPr/>
          <p:nvPr/>
        </p:nvGrpSpPr>
        <p:grpSpPr>
          <a:xfrm>
            <a:off x="6105668" y="318927"/>
            <a:ext cx="5519049" cy="1381467"/>
            <a:chOff x="0" y="0"/>
            <a:chExt cx="1453577" cy="363843"/>
          </a:xfrm>
        </p:grpSpPr>
        <p:sp>
          <p:nvSpPr>
            <p:cNvPr id="5" name="Freeform 5"/>
            <p:cNvSpPr/>
            <p:nvPr/>
          </p:nvSpPr>
          <p:spPr>
            <a:xfrm>
              <a:off x="0" y="0"/>
              <a:ext cx="1453577" cy="363843"/>
            </a:xfrm>
            <a:custGeom>
              <a:avLst/>
              <a:gdLst/>
              <a:ahLst/>
              <a:cxnLst/>
              <a:rect l="l" t="t" r="r" b="b"/>
              <a:pathLst>
                <a:path w="1453577" h="363843">
                  <a:moveTo>
                    <a:pt x="1250377" y="0"/>
                  </a:moveTo>
                  <a:cubicBezTo>
                    <a:pt x="1362601" y="0"/>
                    <a:pt x="1453577" y="81449"/>
                    <a:pt x="1453577" y="181922"/>
                  </a:cubicBezTo>
                  <a:cubicBezTo>
                    <a:pt x="1453577" y="282394"/>
                    <a:pt x="1362601" y="363843"/>
                    <a:pt x="1250377"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6" name="TextBox 6"/>
            <p:cNvSpPr txBox="1"/>
            <p:nvPr/>
          </p:nvSpPr>
          <p:spPr>
            <a:xfrm>
              <a:off x="0" y="-104775"/>
              <a:ext cx="1453577" cy="46861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2402015" y="1794408"/>
            <a:ext cx="13191996" cy="7463892"/>
          </a:xfrm>
          <a:custGeom>
            <a:avLst/>
            <a:gdLst/>
            <a:ahLst/>
            <a:cxnLst/>
            <a:rect l="l" t="t" r="r" b="b"/>
            <a:pathLst>
              <a:path w="13191996" h="7463892">
                <a:moveTo>
                  <a:pt x="0" y="0"/>
                </a:moveTo>
                <a:lnTo>
                  <a:pt x="13191996" y="0"/>
                </a:lnTo>
                <a:lnTo>
                  <a:pt x="13191996" y="7463892"/>
                </a:lnTo>
                <a:lnTo>
                  <a:pt x="0" y="7463892"/>
                </a:lnTo>
                <a:lnTo>
                  <a:pt x="0" y="0"/>
                </a:lnTo>
                <a:close/>
              </a:path>
            </a:pathLst>
          </a:custGeom>
          <a:blipFill>
            <a:blip r:embed="rId4"/>
            <a:stretch>
              <a:fillRect/>
            </a:stretch>
          </a:blipFill>
        </p:spPr>
        <p:txBody>
          <a:bodyPr/>
          <a:lstStyle/>
          <a:p>
            <a:endParaRPr lang="en-IN"/>
          </a:p>
        </p:txBody>
      </p:sp>
      <p:sp>
        <p:nvSpPr>
          <p:cNvPr id="8" name="TextBox 8"/>
          <p:cNvSpPr txBox="1"/>
          <p:nvPr/>
        </p:nvSpPr>
        <p:spPr>
          <a:xfrm>
            <a:off x="5000842" y="584388"/>
            <a:ext cx="7728702" cy="857250"/>
          </a:xfrm>
          <a:prstGeom prst="rect">
            <a:avLst/>
          </a:prstGeom>
        </p:spPr>
        <p:txBody>
          <a:bodyPr lIns="0" tIns="0" rIns="0" bIns="0" rtlCol="0" anchor="t">
            <a:spAutoFit/>
          </a:bodyPr>
          <a:lstStyle/>
          <a:p>
            <a:pPr marL="0" lvl="0" indent="0" algn="ctr">
              <a:lnSpc>
                <a:spcPts val="5788"/>
              </a:lnSpc>
            </a:pPr>
            <a:r>
              <a:rPr lang="en-US" sz="4823" b="1">
                <a:solidFill>
                  <a:srgbClr val="2B2B2B"/>
                </a:solidFill>
                <a:latin typeface="Agrandir Bold"/>
                <a:ea typeface="Agrandir Bold"/>
                <a:cs typeface="Agrandir Bold"/>
                <a:sym typeface="Agrandir Bold"/>
              </a:rPr>
              <a:t>WorkFlow</a:t>
            </a:r>
          </a:p>
        </p:txBody>
      </p:sp>
      <p:sp>
        <p:nvSpPr>
          <p:cNvPr id="9" name="TextBox 9"/>
          <p:cNvSpPr txBox="1"/>
          <p:nvPr/>
        </p:nvSpPr>
        <p:spPr>
          <a:xfrm>
            <a:off x="9144000" y="1740165"/>
            <a:ext cx="6161540" cy="1166065"/>
          </a:xfrm>
          <a:prstGeom prst="rect">
            <a:avLst/>
          </a:prstGeom>
        </p:spPr>
        <p:txBody>
          <a:bodyPr lIns="0" tIns="0" rIns="0" bIns="0" rtlCol="0" anchor="t">
            <a:spAutoFit/>
          </a:bodyPr>
          <a:lstStyle/>
          <a:p>
            <a:pPr algn="ctr">
              <a:lnSpc>
                <a:spcPts val="8178"/>
              </a:lnSpc>
              <a:spcBef>
                <a:spcPct val="0"/>
              </a:spcBef>
            </a:pPr>
            <a:r>
              <a:rPr lang="en-US" sz="5841" b="1">
                <a:solidFill>
                  <a:srgbClr val="2B2B2B"/>
                </a:solidFill>
                <a:latin typeface="Agrandir Bold"/>
                <a:ea typeface="Agrandir Bold"/>
                <a:cs typeface="Agrandir Bold"/>
                <a:sym typeface="Agrandir Bold"/>
              </a:rPr>
              <a:t>Yield Prediction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7402763" y="-93026"/>
            <a:ext cx="11508217" cy="1381467"/>
            <a:chOff x="0" y="0"/>
            <a:chExt cx="15344289" cy="1841956"/>
          </a:xfrm>
        </p:grpSpPr>
        <p:grpSp>
          <p:nvGrpSpPr>
            <p:cNvPr id="3" name="Group 3"/>
            <p:cNvGrpSpPr/>
            <p:nvPr/>
          </p:nvGrpSpPr>
          <p:grpSpPr>
            <a:xfrm>
              <a:off x="0" y="0"/>
              <a:ext cx="15344289" cy="1841956"/>
              <a:chOff x="0" y="0"/>
              <a:chExt cx="3030971" cy="363843"/>
            </a:xfrm>
          </p:grpSpPr>
          <p:sp>
            <p:nvSpPr>
              <p:cNvPr id="4" name="Freeform 4"/>
              <p:cNvSpPr/>
              <p:nvPr/>
            </p:nvSpPr>
            <p:spPr>
              <a:xfrm>
                <a:off x="0" y="0"/>
                <a:ext cx="3030971" cy="363843"/>
              </a:xfrm>
              <a:custGeom>
                <a:avLst/>
                <a:gdLst/>
                <a:ahLst/>
                <a:cxnLst/>
                <a:rect l="l" t="t" r="r" b="b"/>
                <a:pathLst>
                  <a:path w="3030971" h="363843">
                    <a:moveTo>
                      <a:pt x="2827771" y="0"/>
                    </a:moveTo>
                    <a:cubicBezTo>
                      <a:pt x="2939995" y="0"/>
                      <a:pt x="3030971" y="81449"/>
                      <a:pt x="3030971" y="181922"/>
                    </a:cubicBezTo>
                    <a:cubicBezTo>
                      <a:pt x="3030971" y="282394"/>
                      <a:pt x="2939995" y="363843"/>
                      <a:pt x="2827771"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5" name="TextBox 5"/>
              <p:cNvSpPr txBox="1"/>
              <p:nvPr/>
            </p:nvSpPr>
            <p:spPr>
              <a:xfrm>
                <a:off x="0" y="-104775"/>
                <a:ext cx="3030971" cy="468618"/>
              </a:xfrm>
              <a:prstGeom prst="rect">
                <a:avLst/>
              </a:prstGeom>
            </p:spPr>
            <p:txBody>
              <a:bodyPr lIns="50800" tIns="50800" rIns="50800" bIns="50800" rtlCol="0" anchor="ctr"/>
              <a:lstStyle/>
              <a:p>
                <a:pPr algn="ctr">
                  <a:lnSpc>
                    <a:spcPts val="3080"/>
                  </a:lnSpc>
                </a:pPr>
                <a:endParaRPr/>
              </a:p>
            </p:txBody>
          </p:sp>
        </p:grpSp>
        <p:sp>
          <p:nvSpPr>
            <p:cNvPr id="6" name="TextBox 6"/>
            <p:cNvSpPr txBox="1"/>
            <p:nvPr/>
          </p:nvSpPr>
          <p:spPr>
            <a:xfrm>
              <a:off x="0" y="400278"/>
              <a:ext cx="15344289" cy="1219200"/>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Canva Sans Bold"/>
                  <a:ea typeface="Canva Sans Bold"/>
                  <a:cs typeface="Canva Sans Bold"/>
                  <a:sym typeface="Canva Sans Bold"/>
                </a:rPr>
                <a:t>Code implementation:</a:t>
              </a:r>
            </a:p>
          </p:txBody>
        </p:sp>
      </p:grpSp>
      <p:sp>
        <p:nvSpPr>
          <p:cNvPr id="7" name="Freeform 7"/>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2">
              <a:alphaModFix amt="15000"/>
            </a:blip>
            <a:stretch>
              <a:fillRect/>
            </a:stretch>
          </a:blipFill>
        </p:spPr>
        <p:txBody>
          <a:bodyPr/>
          <a:lstStyle/>
          <a:p>
            <a:endParaRPr lang="en-IN"/>
          </a:p>
        </p:txBody>
      </p:sp>
      <p:sp>
        <p:nvSpPr>
          <p:cNvPr id="8" name="Freeform 8"/>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2">
              <a:alphaModFix amt="20999"/>
            </a:blip>
            <a:stretch>
              <a:fillRect/>
            </a:stretch>
          </a:blipFill>
        </p:spPr>
        <p:txBody>
          <a:bodyPr/>
          <a:lstStyle/>
          <a:p>
            <a:endParaRPr lang="en-IN"/>
          </a:p>
        </p:txBody>
      </p:sp>
      <p:sp>
        <p:nvSpPr>
          <p:cNvPr id="9" name="Freeform 9"/>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2">
              <a:alphaModFix amt="6999"/>
            </a:blip>
            <a:stretch>
              <a:fillRect/>
            </a:stretch>
          </a:blipFill>
        </p:spPr>
        <p:txBody>
          <a:bodyPr/>
          <a:lstStyle/>
          <a:p>
            <a:endParaRPr lang="en-IN"/>
          </a:p>
        </p:txBody>
      </p:sp>
      <p:sp>
        <p:nvSpPr>
          <p:cNvPr id="10" name="Freeform 10"/>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2">
              <a:alphaModFix amt="7999"/>
            </a:blip>
            <a:stretch>
              <a:fillRect/>
            </a:stretch>
          </a:blipFill>
        </p:spPr>
        <p:txBody>
          <a:bodyPr/>
          <a:lstStyle/>
          <a:p>
            <a:endParaRPr lang="en-IN"/>
          </a:p>
        </p:txBody>
      </p:sp>
      <p:sp>
        <p:nvSpPr>
          <p:cNvPr id="11" name="Freeform 11"/>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2">
              <a:alphaModFix amt="8999"/>
            </a:blip>
            <a:stretch>
              <a:fillRect/>
            </a:stretch>
          </a:blipFill>
        </p:spPr>
        <p:txBody>
          <a:bodyPr/>
          <a:lstStyle/>
          <a:p>
            <a:endParaRPr lang="en-IN"/>
          </a:p>
        </p:txBody>
      </p:sp>
      <p:sp>
        <p:nvSpPr>
          <p:cNvPr id="12" name="Freeform 12"/>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2">
              <a:alphaModFix amt="12000"/>
            </a:blip>
            <a:stretch>
              <a:fillRect/>
            </a:stretch>
          </a:blipFill>
        </p:spPr>
        <p:txBody>
          <a:bodyPr/>
          <a:lstStyle/>
          <a:p>
            <a:endParaRPr lang="en-IN"/>
          </a:p>
        </p:txBody>
      </p:sp>
      <p:sp>
        <p:nvSpPr>
          <p:cNvPr id="13" name="Freeform 13"/>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2">
              <a:alphaModFix amt="19999"/>
            </a:blip>
            <a:stretch>
              <a:fillRect/>
            </a:stretch>
          </a:blipFill>
        </p:spPr>
        <p:txBody>
          <a:bodyPr/>
          <a:lstStyle/>
          <a:p>
            <a:endParaRPr lang="en-IN"/>
          </a:p>
        </p:txBody>
      </p:sp>
      <p:sp>
        <p:nvSpPr>
          <p:cNvPr id="14" name="Freeform 14"/>
          <p:cNvSpPr/>
          <p:nvPr/>
        </p:nvSpPr>
        <p:spPr>
          <a:xfrm>
            <a:off x="5837224" y="6971532"/>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2">
              <a:alphaModFix amt="7999"/>
            </a:blip>
            <a:stretch>
              <a:fillRect/>
            </a:stretch>
          </a:blipFill>
        </p:spPr>
        <p:txBody>
          <a:bodyPr/>
          <a:lstStyle/>
          <a:p>
            <a:endParaRPr lang="en-IN"/>
          </a:p>
        </p:txBody>
      </p:sp>
      <p:sp>
        <p:nvSpPr>
          <p:cNvPr id="15" name="Freeform 15"/>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2">
              <a:alphaModFix amt="15000"/>
            </a:blip>
            <a:stretch>
              <a:fillRect/>
            </a:stretch>
          </a:blipFill>
        </p:spPr>
        <p:txBody>
          <a:bodyPr/>
          <a:lstStyle/>
          <a:p>
            <a:endParaRPr lang="en-IN"/>
          </a:p>
        </p:txBody>
      </p:sp>
      <p:sp>
        <p:nvSpPr>
          <p:cNvPr id="16" name="Freeform 16"/>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2">
              <a:alphaModFix amt="7999"/>
            </a:blip>
            <a:stretch>
              <a:fillRect/>
            </a:stretch>
          </a:blipFill>
        </p:spPr>
        <p:txBody>
          <a:bodyPr/>
          <a:lstStyle/>
          <a:p>
            <a:endParaRPr lang="en-IN"/>
          </a:p>
        </p:txBody>
      </p:sp>
      <p:pic>
        <p:nvPicPr>
          <p:cNvPr id="17" name="Picture 17"/>
          <p:cNvPicPr>
            <a:picLocks noChangeAspect="1"/>
          </p:cNvPicPr>
          <p:nvPr/>
        </p:nvPicPr>
        <p:blipFill>
          <a:blip r:embed="rId3"/>
          <a:srcRect/>
          <a:stretch>
            <a:fillRect/>
          </a:stretch>
        </p:blipFill>
        <p:spPr>
          <a:xfrm>
            <a:off x="10879683" y="2856732"/>
            <a:ext cx="6730139" cy="8229600"/>
          </a:xfrm>
          <a:prstGeom prst="rect">
            <a:avLst/>
          </a:prstGeom>
        </p:spPr>
      </p:pic>
      <p:sp>
        <p:nvSpPr>
          <p:cNvPr id="18" name="Freeform 18"/>
          <p:cNvSpPr/>
          <p:nvPr/>
        </p:nvSpPr>
        <p:spPr>
          <a:xfrm>
            <a:off x="-47092" y="0"/>
            <a:ext cx="7919485" cy="10301769"/>
          </a:xfrm>
          <a:custGeom>
            <a:avLst/>
            <a:gdLst/>
            <a:ahLst/>
            <a:cxnLst/>
            <a:rect l="l" t="t" r="r" b="b"/>
            <a:pathLst>
              <a:path w="7919485" h="10301769">
                <a:moveTo>
                  <a:pt x="0" y="0"/>
                </a:moveTo>
                <a:lnTo>
                  <a:pt x="7919485" y="0"/>
                </a:lnTo>
                <a:lnTo>
                  <a:pt x="7919485" y="10301769"/>
                </a:lnTo>
                <a:lnTo>
                  <a:pt x="0" y="10301769"/>
                </a:lnTo>
                <a:lnTo>
                  <a:pt x="0" y="0"/>
                </a:lnTo>
                <a:close/>
              </a:path>
            </a:pathLst>
          </a:custGeom>
          <a:blipFill>
            <a:blip r:embed="rId4"/>
            <a:stretch>
              <a:fillRect/>
            </a:stretch>
          </a:blipFill>
        </p:spPr>
        <p:txBody>
          <a:bodyPr/>
          <a:lstStyle/>
          <a:p>
            <a:endParaRPr lang="en-IN"/>
          </a:p>
        </p:txBody>
      </p:sp>
      <p:sp>
        <p:nvSpPr>
          <p:cNvPr id="19" name="TextBox 19"/>
          <p:cNvSpPr txBox="1"/>
          <p:nvPr/>
        </p:nvSpPr>
        <p:spPr>
          <a:xfrm>
            <a:off x="7605013" y="2971491"/>
            <a:ext cx="6243030" cy="1216025"/>
          </a:xfrm>
          <a:prstGeom prst="rect">
            <a:avLst/>
          </a:prstGeom>
        </p:spPr>
        <p:txBody>
          <a:bodyPr lIns="0" tIns="0" rIns="0" bIns="0" rtlCol="0" anchor="t">
            <a:spAutoFit/>
          </a:bodyPr>
          <a:lstStyle/>
          <a:p>
            <a:pPr algn="ctr">
              <a:lnSpc>
                <a:spcPts val="4900"/>
              </a:lnSpc>
            </a:pPr>
            <a:r>
              <a:rPr lang="en-US" sz="3500" b="1">
                <a:solidFill>
                  <a:srgbClr val="070606"/>
                </a:solidFill>
                <a:latin typeface="Canva Sans Bold"/>
                <a:ea typeface="Canva Sans Bold"/>
                <a:cs typeface="Canva Sans Bold"/>
                <a:sym typeface="Canva Sans Bold"/>
              </a:rPr>
              <a:t>crop_prediction/app.py</a:t>
            </a:r>
          </a:p>
          <a:p>
            <a:pPr algn="ctr">
              <a:lnSpc>
                <a:spcPts val="4900"/>
              </a:lnSpc>
              <a:spcBef>
                <a:spcPct val="0"/>
              </a:spcBef>
            </a:pPr>
            <a:endParaRPr lang="en-US" sz="3500" b="1">
              <a:solidFill>
                <a:srgbClr val="070606"/>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grpSp>
        <p:nvGrpSpPr>
          <p:cNvPr id="2" name="Group 2"/>
          <p:cNvGrpSpPr/>
          <p:nvPr/>
        </p:nvGrpSpPr>
        <p:grpSpPr>
          <a:xfrm>
            <a:off x="9729208" y="2484653"/>
            <a:ext cx="6907145" cy="868440"/>
            <a:chOff x="0" y="0"/>
            <a:chExt cx="9209527" cy="1157920"/>
          </a:xfrm>
        </p:grpSpPr>
        <p:sp>
          <p:nvSpPr>
            <p:cNvPr id="3" name="Freeform 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 </a:t>
              </a:r>
              <a:r>
                <a:rPr lang="en-US" sz="2999">
                  <a:solidFill>
                    <a:srgbClr val="2B2B2B"/>
                  </a:solidFill>
                  <a:latin typeface="Agrandir"/>
                  <a:ea typeface="Agrandir"/>
                  <a:cs typeface="Agrandir"/>
                  <a:sym typeface="Agrandir"/>
                </a:rPr>
                <a:t> Ishan Khare - 23BCE10317</a:t>
              </a:r>
            </a:p>
          </p:txBody>
        </p:sp>
        <p:sp>
          <p:nvSpPr>
            <p:cNvPr id="5" name="TextBox 5"/>
            <p:cNvSpPr txBox="1"/>
            <p:nvPr/>
          </p:nvSpPr>
          <p:spPr>
            <a:xfrm>
              <a:off x="351305" y="236906"/>
              <a:ext cx="421625" cy="569807"/>
            </a:xfrm>
            <a:prstGeom prst="rect">
              <a:avLst/>
            </a:prstGeom>
          </p:spPr>
          <p:txBody>
            <a:bodyPr lIns="0" tIns="0" rIns="0" bIns="0" rtlCol="0" anchor="t">
              <a:spAutoFit/>
            </a:bodyPr>
            <a:lstStyle/>
            <a:p>
              <a:pPr algn="ctr">
                <a:lnSpc>
                  <a:spcPts val="3219"/>
                </a:lnSpc>
              </a:pPr>
              <a:r>
                <a:rPr lang="en-US" sz="2299" b="1">
                  <a:solidFill>
                    <a:srgbClr val="2B2B2B"/>
                  </a:solidFill>
                  <a:latin typeface="Agrandir Bold"/>
                  <a:ea typeface="Agrandir Bold"/>
                  <a:cs typeface="Agrandir Bold"/>
                  <a:sym typeface="Agrandir Bold"/>
                </a:rPr>
                <a:t>1</a:t>
              </a:r>
            </a:p>
          </p:txBody>
        </p:sp>
      </p:grpSp>
      <p:grpSp>
        <p:nvGrpSpPr>
          <p:cNvPr id="6" name="Group 6"/>
          <p:cNvGrpSpPr/>
          <p:nvPr/>
        </p:nvGrpSpPr>
        <p:grpSpPr>
          <a:xfrm>
            <a:off x="9729208" y="3864381"/>
            <a:ext cx="6907145" cy="868440"/>
            <a:chOff x="0" y="0"/>
            <a:chExt cx="9209527" cy="1157920"/>
          </a:xfrm>
        </p:grpSpPr>
        <p:sp>
          <p:nvSpPr>
            <p:cNvPr id="7" name="TextBox 7"/>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Amogh Agarwal - 23BCE10220</a:t>
              </a:r>
            </a:p>
          </p:txBody>
        </p:sp>
        <p:sp>
          <p:nvSpPr>
            <p:cNvPr id="8" name="Freeform 8"/>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351305" y="236906"/>
              <a:ext cx="421625" cy="569807"/>
            </a:xfrm>
            <a:prstGeom prst="rect">
              <a:avLst/>
            </a:prstGeom>
          </p:spPr>
          <p:txBody>
            <a:bodyPr lIns="0" tIns="0" rIns="0" bIns="0" rtlCol="0" anchor="t">
              <a:spAutoFit/>
            </a:bodyPr>
            <a:lstStyle/>
            <a:p>
              <a:pPr algn="ctr">
                <a:lnSpc>
                  <a:spcPts val="3219"/>
                </a:lnSpc>
              </a:pPr>
              <a:r>
                <a:rPr lang="en-US" sz="2299" b="1">
                  <a:solidFill>
                    <a:srgbClr val="2B2B2B"/>
                  </a:solidFill>
                  <a:latin typeface="Agrandir Bold"/>
                  <a:ea typeface="Agrandir Bold"/>
                  <a:cs typeface="Agrandir Bold"/>
                  <a:sym typeface="Agrandir Bold"/>
                </a:rPr>
                <a:t>2</a:t>
              </a:r>
            </a:p>
          </p:txBody>
        </p:sp>
      </p:grpSp>
      <p:grpSp>
        <p:nvGrpSpPr>
          <p:cNvPr id="10" name="Group 10"/>
          <p:cNvGrpSpPr/>
          <p:nvPr/>
        </p:nvGrpSpPr>
        <p:grpSpPr>
          <a:xfrm>
            <a:off x="9643483" y="5306965"/>
            <a:ext cx="7696506" cy="967687"/>
            <a:chOff x="0" y="0"/>
            <a:chExt cx="10262008" cy="1290249"/>
          </a:xfrm>
        </p:grpSpPr>
        <p:sp>
          <p:nvSpPr>
            <p:cNvPr id="11" name="TextBox 11"/>
            <p:cNvSpPr txBox="1"/>
            <p:nvPr/>
          </p:nvSpPr>
          <p:spPr>
            <a:xfrm>
              <a:off x="1821083" y="213317"/>
              <a:ext cx="8440924" cy="730265"/>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Shreedhar Daingade- 23BCE10321</a:t>
              </a:r>
            </a:p>
          </p:txBody>
        </p:sp>
        <p:sp>
          <p:nvSpPr>
            <p:cNvPr id="12" name="Freeform 12"/>
            <p:cNvSpPr/>
            <p:nvPr/>
          </p:nvSpPr>
          <p:spPr>
            <a:xfrm>
              <a:off x="0" y="0"/>
              <a:ext cx="1252714" cy="1290249"/>
            </a:xfrm>
            <a:custGeom>
              <a:avLst/>
              <a:gdLst/>
              <a:ahLst/>
              <a:cxnLst/>
              <a:rect l="l" t="t" r="r" b="b"/>
              <a:pathLst>
                <a:path w="1252714" h="1290249">
                  <a:moveTo>
                    <a:pt x="0" y="0"/>
                  </a:moveTo>
                  <a:lnTo>
                    <a:pt x="1252714" y="0"/>
                  </a:lnTo>
                  <a:lnTo>
                    <a:pt x="1252714" y="1290249"/>
                  </a:lnTo>
                  <a:lnTo>
                    <a:pt x="0" y="1290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3" name="TextBox 13"/>
            <p:cNvSpPr txBox="1"/>
            <p:nvPr/>
          </p:nvSpPr>
          <p:spPr>
            <a:xfrm>
              <a:off x="391453" y="277043"/>
              <a:ext cx="469808" cy="621864"/>
            </a:xfrm>
            <a:prstGeom prst="rect">
              <a:avLst/>
            </a:prstGeom>
          </p:spPr>
          <p:txBody>
            <a:bodyPr lIns="0" tIns="0" rIns="0" bIns="0" rtlCol="0" anchor="t">
              <a:spAutoFit/>
            </a:bodyPr>
            <a:lstStyle/>
            <a:p>
              <a:pPr algn="ctr">
                <a:lnSpc>
                  <a:spcPts val="3587"/>
                </a:lnSpc>
              </a:pPr>
              <a:r>
                <a:rPr lang="en-US" sz="2562" b="1">
                  <a:solidFill>
                    <a:srgbClr val="2B2B2B"/>
                  </a:solidFill>
                  <a:latin typeface="Agrandir Bold"/>
                  <a:ea typeface="Agrandir Bold"/>
                  <a:cs typeface="Agrandir Bold"/>
                  <a:sym typeface="Agrandir Bold"/>
                </a:rPr>
                <a:t>3</a:t>
              </a:r>
            </a:p>
          </p:txBody>
        </p:sp>
      </p:grpSp>
      <p:grpSp>
        <p:nvGrpSpPr>
          <p:cNvPr id="14" name="Group 14"/>
          <p:cNvGrpSpPr/>
          <p:nvPr/>
        </p:nvGrpSpPr>
        <p:grpSpPr>
          <a:xfrm>
            <a:off x="9729208" y="6700672"/>
            <a:ext cx="6907145" cy="868440"/>
            <a:chOff x="0" y="0"/>
            <a:chExt cx="9209527" cy="1157920"/>
          </a:xfrm>
        </p:grpSpPr>
        <p:sp>
          <p:nvSpPr>
            <p:cNvPr id="15" name="TextBox 1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Shubrat Mishra - 23BCE10340</a:t>
              </a:r>
            </a:p>
          </p:txBody>
        </p:sp>
        <p:sp>
          <p:nvSpPr>
            <p:cNvPr id="16" name="Freeform 16"/>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TextBox 17"/>
            <p:cNvSpPr txBox="1"/>
            <p:nvPr/>
          </p:nvSpPr>
          <p:spPr>
            <a:xfrm>
              <a:off x="351305" y="236906"/>
              <a:ext cx="421625" cy="569807"/>
            </a:xfrm>
            <a:prstGeom prst="rect">
              <a:avLst/>
            </a:prstGeom>
          </p:spPr>
          <p:txBody>
            <a:bodyPr lIns="0" tIns="0" rIns="0" bIns="0" rtlCol="0" anchor="t">
              <a:spAutoFit/>
            </a:bodyPr>
            <a:lstStyle/>
            <a:p>
              <a:pPr algn="ctr">
                <a:lnSpc>
                  <a:spcPts val="3219"/>
                </a:lnSpc>
              </a:pPr>
              <a:r>
                <a:rPr lang="en-US" sz="2299" b="1">
                  <a:solidFill>
                    <a:srgbClr val="2B2B2B"/>
                  </a:solidFill>
                  <a:latin typeface="Agrandir Bold"/>
                  <a:ea typeface="Agrandir Bold"/>
                  <a:cs typeface="Agrandir Bold"/>
                  <a:sym typeface="Agrandir Bold"/>
                </a:rPr>
                <a:t>4</a:t>
              </a:r>
            </a:p>
          </p:txBody>
        </p:sp>
      </p:grpSp>
      <p:grpSp>
        <p:nvGrpSpPr>
          <p:cNvPr id="18" name="Group 18"/>
          <p:cNvGrpSpPr/>
          <p:nvPr/>
        </p:nvGrpSpPr>
        <p:grpSpPr>
          <a:xfrm>
            <a:off x="9729208" y="7973637"/>
            <a:ext cx="6907145" cy="868440"/>
            <a:chOff x="0" y="0"/>
            <a:chExt cx="9209527" cy="1157920"/>
          </a:xfrm>
        </p:grpSpPr>
        <p:sp>
          <p:nvSpPr>
            <p:cNvPr id="19" name="TextBox 19"/>
            <p:cNvSpPr txBox="1"/>
            <p:nvPr/>
          </p:nvSpPr>
          <p:spPr>
            <a:xfrm>
              <a:off x="1634311" y="151816"/>
              <a:ext cx="7575216" cy="720938"/>
            </a:xfrm>
            <a:prstGeom prst="rect">
              <a:avLst/>
            </a:prstGeom>
          </p:spPr>
          <p:txBody>
            <a:bodyPr lIns="0" tIns="0" rIns="0" bIns="0" rtlCol="0" anchor="t">
              <a:spAutoFit/>
            </a:bodyPr>
            <a:lstStyle/>
            <a:p>
              <a:pPr algn="l">
                <a:lnSpc>
                  <a:spcPts val="4059"/>
                </a:lnSpc>
              </a:pPr>
              <a:r>
                <a:rPr lang="en-US" sz="2899">
                  <a:solidFill>
                    <a:srgbClr val="2B2B2B"/>
                  </a:solidFill>
                  <a:latin typeface="Agrandir"/>
                  <a:ea typeface="Agrandir"/>
                  <a:cs typeface="Agrandir"/>
                  <a:sym typeface="Agrandir"/>
                </a:rPr>
                <a:t>AAyush Singh-23BCE10279</a:t>
              </a:r>
            </a:p>
          </p:txBody>
        </p:sp>
        <p:sp>
          <p:nvSpPr>
            <p:cNvPr id="20" name="Freeform 20"/>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TextBox 21"/>
            <p:cNvSpPr txBox="1"/>
            <p:nvPr/>
          </p:nvSpPr>
          <p:spPr>
            <a:xfrm>
              <a:off x="351305" y="236906"/>
              <a:ext cx="421625" cy="569807"/>
            </a:xfrm>
            <a:prstGeom prst="rect">
              <a:avLst/>
            </a:prstGeom>
          </p:spPr>
          <p:txBody>
            <a:bodyPr lIns="0" tIns="0" rIns="0" bIns="0" rtlCol="0" anchor="t">
              <a:spAutoFit/>
            </a:bodyPr>
            <a:lstStyle/>
            <a:p>
              <a:pPr algn="ctr">
                <a:lnSpc>
                  <a:spcPts val="3219"/>
                </a:lnSpc>
              </a:pPr>
              <a:r>
                <a:rPr lang="en-US" sz="2299" b="1">
                  <a:solidFill>
                    <a:srgbClr val="2B2B2B"/>
                  </a:solidFill>
                  <a:latin typeface="Agrandir Bold"/>
                  <a:ea typeface="Agrandir Bold"/>
                  <a:cs typeface="Agrandir Bold"/>
                  <a:sym typeface="Agrandir Bold"/>
                </a:rPr>
                <a:t>5</a:t>
              </a:r>
            </a:p>
          </p:txBody>
        </p:sp>
      </p:grpSp>
      <p:sp>
        <p:nvSpPr>
          <p:cNvPr id="22" name="TextBox 22"/>
          <p:cNvSpPr txBox="1"/>
          <p:nvPr/>
        </p:nvSpPr>
        <p:spPr>
          <a:xfrm>
            <a:off x="703116" y="3003201"/>
            <a:ext cx="6780460" cy="1295400"/>
          </a:xfrm>
          <a:prstGeom prst="rect">
            <a:avLst/>
          </a:prstGeom>
        </p:spPr>
        <p:txBody>
          <a:bodyPr lIns="0" tIns="0" rIns="0" bIns="0" rtlCol="0" anchor="t">
            <a:spAutoFit/>
          </a:bodyPr>
          <a:lstStyle/>
          <a:p>
            <a:pPr algn="ctr">
              <a:lnSpc>
                <a:spcPts val="3600"/>
              </a:lnSpc>
            </a:pPr>
            <a:r>
              <a:rPr lang="en-US" sz="3000" b="1">
                <a:solidFill>
                  <a:srgbClr val="2B2B2B"/>
                </a:solidFill>
                <a:latin typeface="Agrandir Bold"/>
                <a:ea typeface="Agrandir Bold"/>
                <a:cs typeface="Agrandir Bold"/>
                <a:sym typeface="Agrandir Bold"/>
              </a:rPr>
              <a:t>Project Supervisor:</a:t>
            </a:r>
          </a:p>
          <a:p>
            <a:pPr algn="ctr">
              <a:lnSpc>
                <a:spcPts val="1800"/>
              </a:lnSpc>
            </a:pPr>
            <a:endParaRPr lang="en-US" sz="3000" b="1">
              <a:solidFill>
                <a:srgbClr val="2B2B2B"/>
              </a:solidFill>
              <a:latin typeface="Agrandir Bold"/>
              <a:ea typeface="Agrandir Bold"/>
              <a:cs typeface="Agrandir Bold"/>
              <a:sym typeface="Agrandir Bold"/>
            </a:endParaRPr>
          </a:p>
          <a:p>
            <a:pPr marL="0" lvl="0" indent="0" algn="ctr">
              <a:lnSpc>
                <a:spcPts val="4199"/>
              </a:lnSpc>
              <a:spcBef>
                <a:spcPct val="0"/>
              </a:spcBef>
            </a:pPr>
            <a:r>
              <a:rPr lang="en-US" sz="3499">
                <a:solidFill>
                  <a:srgbClr val="2B2B2B"/>
                </a:solidFill>
                <a:latin typeface="Agrandir"/>
                <a:ea typeface="Agrandir"/>
                <a:cs typeface="Agrandir"/>
                <a:sym typeface="Agrandir"/>
              </a:rPr>
              <a:t>Dr.  Vijendra Singh Bramhe</a:t>
            </a:r>
          </a:p>
        </p:txBody>
      </p:sp>
      <p:sp>
        <p:nvSpPr>
          <p:cNvPr id="23" name="TextBox 23"/>
          <p:cNvSpPr txBox="1"/>
          <p:nvPr/>
        </p:nvSpPr>
        <p:spPr>
          <a:xfrm>
            <a:off x="236076" y="4647096"/>
            <a:ext cx="7247501" cy="3324225"/>
          </a:xfrm>
          <a:prstGeom prst="rect">
            <a:avLst/>
          </a:prstGeom>
        </p:spPr>
        <p:txBody>
          <a:bodyPr lIns="0" tIns="0" rIns="0" bIns="0" rtlCol="0" anchor="t">
            <a:spAutoFit/>
          </a:bodyPr>
          <a:lstStyle/>
          <a:p>
            <a:pPr algn="ctr">
              <a:lnSpc>
                <a:spcPts val="3600"/>
              </a:lnSpc>
            </a:pPr>
            <a:r>
              <a:rPr lang="en-US" sz="3000" b="1">
                <a:solidFill>
                  <a:srgbClr val="2B2B2B"/>
                </a:solidFill>
                <a:latin typeface="Agrandir Bold"/>
                <a:ea typeface="Agrandir Bold"/>
                <a:cs typeface="Agrandir Bold"/>
                <a:sym typeface="Agrandir Bold"/>
              </a:rPr>
              <a:t>Reviewer I:</a:t>
            </a:r>
          </a:p>
          <a:p>
            <a:pPr algn="ctr">
              <a:lnSpc>
                <a:spcPts val="1800"/>
              </a:lnSpc>
            </a:pPr>
            <a:endParaRPr lang="en-US" sz="3000" b="1">
              <a:solidFill>
                <a:srgbClr val="2B2B2B"/>
              </a:solidFill>
              <a:latin typeface="Agrandir Bold"/>
              <a:ea typeface="Agrandir Bold"/>
              <a:cs typeface="Agrandir Bold"/>
              <a:sym typeface="Agrandir Bold"/>
            </a:endParaRPr>
          </a:p>
          <a:p>
            <a:pPr algn="ctr">
              <a:lnSpc>
                <a:spcPts val="4199"/>
              </a:lnSpc>
            </a:pPr>
            <a:r>
              <a:rPr lang="en-US" sz="3499">
                <a:solidFill>
                  <a:srgbClr val="2B2B2B"/>
                </a:solidFill>
                <a:latin typeface="Agrandir"/>
                <a:ea typeface="Agrandir"/>
                <a:cs typeface="Agrandir"/>
                <a:sym typeface="Agrandir"/>
              </a:rPr>
              <a:t>Dr. Jitendra P.S. Mathur</a:t>
            </a:r>
          </a:p>
          <a:p>
            <a:pPr algn="ctr">
              <a:lnSpc>
                <a:spcPts val="4199"/>
              </a:lnSpc>
            </a:pPr>
            <a:endParaRPr lang="en-US" sz="3499">
              <a:solidFill>
                <a:srgbClr val="2B2B2B"/>
              </a:solidFill>
              <a:latin typeface="Agrandir"/>
              <a:ea typeface="Agrandir"/>
              <a:cs typeface="Agrandir"/>
              <a:sym typeface="Agrandir"/>
            </a:endParaRPr>
          </a:p>
          <a:p>
            <a:pPr algn="ctr">
              <a:lnSpc>
                <a:spcPts val="3600"/>
              </a:lnSpc>
            </a:pPr>
            <a:r>
              <a:rPr lang="en-US" sz="3000" b="1">
                <a:solidFill>
                  <a:srgbClr val="2B2B2B"/>
                </a:solidFill>
                <a:latin typeface="Agrandir Bold"/>
                <a:ea typeface="Agrandir Bold"/>
                <a:cs typeface="Agrandir Bold"/>
                <a:sym typeface="Agrandir Bold"/>
              </a:rPr>
              <a:t>Reviewer II:</a:t>
            </a:r>
          </a:p>
          <a:p>
            <a:pPr algn="ctr">
              <a:lnSpc>
                <a:spcPts val="4199"/>
              </a:lnSpc>
            </a:pPr>
            <a:r>
              <a:rPr lang="en-US" sz="3499">
                <a:solidFill>
                  <a:srgbClr val="2B2B2B"/>
                </a:solidFill>
                <a:latin typeface="Agrandir"/>
                <a:ea typeface="Agrandir"/>
                <a:cs typeface="Agrandir"/>
                <a:sym typeface="Agrandir"/>
              </a:rPr>
              <a:t>Dr.G.R. Hemalakshmi</a:t>
            </a:r>
          </a:p>
          <a:p>
            <a:pPr algn="ctr">
              <a:lnSpc>
                <a:spcPts val="4199"/>
              </a:lnSpc>
              <a:spcBef>
                <a:spcPct val="0"/>
              </a:spcBef>
            </a:pPr>
            <a:endParaRPr lang="en-US" sz="3499">
              <a:solidFill>
                <a:srgbClr val="2B2B2B"/>
              </a:solidFill>
              <a:latin typeface="Agrandir"/>
              <a:ea typeface="Agrandir"/>
              <a:cs typeface="Agrandir"/>
              <a:sym typeface="Agrandir"/>
            </a:endParaRPr>
          </a:p>
        </p:txBody>
      </p:sp>
      <p:sp>
        <p:nvSpPr>
          <p:cNvPr id="24" name="AutoShape 24"/>
          <p:cNvSpPr/>
          <p:nvPr/>
        </p:nvSpPr>
        <p:spPr>
          <a:xfrm>
            <a:off x="8024194" y="2635049"/>
            <a:ext cx="0" cy="5338588"/>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25" name="Group 25"/>
          <p:cNvGrpSpPr/>
          <p:nvPr/>
        </p:nvGrpSpPr>
        <p:grpSpPr>
          <a:xfrm>
            <a:off x="11205757" y="550736"/>
            <a:ext cx="3365092" cy="1381467"/>
            <a:chOff x="0" y="0"/>
            <a:chExt cx="886279" cy="363843"/>
          </a:xfrm>
        </p:grpSpPr>
        <p:sp>
          <p:nvSpPr>
            <p:cNvPr id="26" name="Freeform 26"/>
            <p:cNvSpPr/>
            <p:nvPr/>
          </p:nvSpPr>
          <p:spPr>
            <a:xfrm>
              <a:off x="0" y="0"/>
              <a:ext cx="886279" cy="363843"/>
            </a:xfrm>
            <a:custGeom>
              <a:avLst/>
              <a:gdLst/>
              <a:ahLst/>
              <a:cxnLst/>
              <a:rect l="l" t="t" r="r" b="b"/>
              <a:pathLst>
                <a:path w="886279" h="363843">
                  <a:moveTo>
                    <a:pt x="683079" y="0"/>
                  </a:moveTo>
                  <a:cubicBezTo>
                    <a:pt x="795304" y="0"/>
                    <a:pt x="886279" y="81449"/>
                    <a:pt x="886279" y="181922"/>
                  </a:cubicBezTo>
                  <a:cubicBezTo>
                    <a:pt x="886279" y="282394"/>
                    <a:pt x="795304" y="363843"/>
                    <a:pt x="683079" y="363843"/>
                  </a:cubicBezTo>
                  <a:lnTo>
                    <a:pt x="203200" y="363843"/>
                  </a:lnTo>
                  <a:cubicBezTo>
                    <a:pt x="90976" y="363843"/>
                    <a:pt x="0" y="282394"/>
                    <a:pt x="0" y="181922"/>
                  </a:cubicBezTo>
                  <a:cubicBezTo>
                    <a:pt x="0" y="81449"/>
                    <a:pt x="90976" y="0"/>
                    <a:pt x="203200" y="0"/>
                  </a:cubicBezTo>
                  <a:close/>
                </a:path>
              </a:pathLst>
            </a:custGeom>
            <a:solidFill>
              <a:srgbClr val="FFFFFF">
                <a:alpha val="68627"/>
              </a:srgbClr>
            </a:solidFill>
          </p:spPr>
          <p:txBody>
            <a:bodyPr/>
            <a:lstStyle/>
            <a:p>
              <a:endParaRPr lang="en-IN"/>
            </a:p>
          </p:txBody>
        </p:sp>
        <p:sp>
          <p:nvSpPr>
            <p:cNvPr id="27" name="TextBox 27"/>
            <p:cNvSpPr txBox="1"/>
            <p:nvPr/>
          </p:nvSpPr>
          <p:spPr>
            <a:xfrm>
              <a:off x="0" y="-104775"/>
              <a:ext cx="886279" cy="468618"/>
            </a:xfrm>
            <a:prstGeom prst="rect">
              <a:avLst/>
            </a:prstGeom>
          </p:spPr>
          <p:txBody>
            <a:bodyPr lIns="50800" tIns="50800" rIns="50800" bIns="50800" rtlCol="0" anchor="ctr"/>
            <a:lstStyle/>
            <a:p>
              <a:pPr algn="ctr">
                <a:lnSpc>
                  <a:spcPts val="3080"/>
                </a:lnSpc>
              </a:pPr>
              <a:endParaRPr/>
            </a:p>
          </p:txBody>
        </p:sp>
      </p:grpSp>
      <p:sp>
        <p:nvSpPr>
          <p:cNvPr id="28" name="TextBox 28"/>
          <p:cNvSpPr txBox="1"/>
          <p:nvPr/>
        </p:nvSpPr>
        <p:spPr>
          <a:xfrm>
            <a:off x="11037407" y="836916"/>
            <a:ext cx="3480410" cy="631353"/>
          </a:xfrm>
          <a:prstGeom prst="rect">
            <a:avLst/>
          </a:prstGeom>
        </p:spPr>
        <p:txBody>
          <a:bodyPr lIns="0" tIns="0" rIns="0" bIns="0" rtlCol="0" anchor="t">
            <a:spAutoFit/>
          </a:bodyPr>
          <a:lstStyle/>
          <a:p>
            <a:pPr algn="ctr">
              <a:lnSpc>
                <a:spcPts val="4401"/>
              </a:lnSpc>
              <a:spcBef>
                <a:spcPct val="0"/>
              </a:spcBef>
            </a:pPr>
            <a:r>
              <a:rPr lang="en-US" sz="3144" b="1">
                <a:solidFill>
                  <a:srgbClr val="2B2B2B"/>
                </a:solidFill>
                <a:latin typeface="Agrandir Bold"/>
                <a:ea typeface="Agrandir Bold"/>
                <a:cs typeface="Agrandir Bold"/>
                <a:sym typeface="Agrandir Bold"/>
              </a:rPr>
              <a:t>Group no:  160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Freeform 2"/>
          <p:cNvSpPr/>
          <p:nvPr/>
        </p:nvSpPr>
        <p:spPr>
          <a:xfrm>
            <a:off x="-66675" y="2215479"/>
            <a:ext cx="9144000" cy="6789420"/>
          </a:xfrm>
          <a:custGeom>
            <a:avLst/>
            <a:gdLst/>
            <a:ahLst/>
            <a:cxnLst/>
            <a:rect l="l" t="t" r="r" b="b"/>
            <a:pathLst>
              <a:path w="9144000" h="6789420">
                <a:moveTo>
                  <a:pt x="0" y="0"/>
                </a:moveTo>
                <a:lnTo>
                  <a:pt x="9144000" y="0"/>
                </a:lnTo>
                <a:lnTo>
                  <a:pt x="9144000" y="6789420"/>
                </a:lnTo>
                <a:lnTo>
                  <a:pt x="0" y="6789420"/>
                </a:lnTo>
                <a:lnTo>
                  <a:pt x="0" y="0"/>
                </a:lnTo>
                <a:close/>
              </a:path>
            </a:pathLst>
          </a:custGeom>
          <a:blipFill>
            <a:blip r:embed="rId2"/>
            <a:stretch>
              <a:fillRect/>
            </a:stretch>
          </a:blipFill>
        </p:spPr>
        <p:txBody>
          <a:bodyPr/>
          <a:lstStyle/>
          <a:p>
            <a:endParaRPr lang="en-IN"/>
          </a:p>
        </p:txBody>
      </p:sp>
      <p:sp>
        <p:nvSpPr>
          <p:cNvPr id="3" name="Freeform 3"/>
          <p:cNvSpPr/>
          <p:nvPr/>
        </p:nvSpPr>
        <p:spPr>
          <a:xfrm>
            <a:off x="9077325" y="2225004"/>
            <a:ext cx="9210675" cy="6723793"/>
          </a:xfrm>
          <a:custGeom>
            <a:avLst/>
            <a:gdLst/>
            <a:ahLst/>
            <a:cxnLst/>
            <a:rect l="l" t="t" r="r" b="b"/>
            <a:pathLst>
              <a:path w="9210675" h="6723793">
                <a:moveTo>
                  <a:pt x="0" y="0"/>
                </a:moveTo>
                <a:lnTo>
                  <a:pt x="9210675" y="0"/>
                </a:lnTo>
                <a:lnTo>
                  <a:pt x="9210675" y="6723793"/>
                </a:lnTo>
                <a:lnTo>
                  <a:pt x="0" y="672379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5047325" y="537846"/>
            <a:ext cx="7366667" cy="563880"/>
          </a:xfrm>
          <a:prstGeom prst="rect">
            <a:avLst/>
          </a:prstGeom>
        </p:spPr>
        <p:txBody>
          <a:bodyPr lIns="0" tIns="0" rIns="0" bIns="0" rtlCol="0" anchor="t">
            <a:spAutoFit/>
          </a:bodyPr>
          <a:lstStyle/>
          <a:p>
            <a:pPr algn="l">
              <a:lnSpc>
                <a:spcPts val="4620"/>
              </a:lnSpc>
              <a:spcBef>
                <a:spcPct val="0"/>
              </a:spcBef>
            </a:pPr>
            <a:r>
              <a:rPr lang="en-US" sz="3300" b="1">
                <a:solidFill>
                  <a:srgbClr val="070606"/>
                </a:solidFill>
                <a:latin typeface="Canva Sans Bold"/>
                <a:ea typeface="Canva Sans Bold"/>
                <a:cs typeface="Canva Sans Bold"/>
                <a:sym typeface="Canva Sans Bold"/>
              </a:rPr>
              <a:t>crop_prediction/model_train.py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924431" y="-719832"/>
            <a:ext cx="5677160" cy="4114800"/>
          </a:xfrm>
          <a:custGeom>
            <a:avLst/>
            <a:gdLst/>
            <a:ahLst/>
            <a:cxnLst/>
            <a:rect l="l" t="t" r="r" b="b"/>
            <a:pathLst>
              <a:path w="5677160" h="4114800">
                <a:moveTo>
                  <a:pt x="5677160" y="4114800"/>
                </a:moveTo>
                <a:lnTo>
                  <a:pt x="0" y="4114800"/>
                </a:lnTo>
                <a:lnTo>
                  <a:pt x="0" y="0"/>
                </a:lnTo>
                <a:lnTo>
                  <a:pt x="5677160" y="0"/>
                </a:lnTo>
                <a:lnTo>
                  <a:pt x="5677160" y="4114800"/>
                </a:lnTo>
                <a:close/>
              </a:path>
            </a:pathLst>
          </a:custGeom>
          <a:blipFill>
            <a:blip r:embed="rId2">
              <a:extLst>
                <a:ext uri="{96DAC541-7B7A-43D3-8B79-37D633B846F1}">
                  <asvg:svgBlip xmlns:asvg="http://schemas.microsoft.com/office/drawing/2016/SVG/main" r:embed="rId3"/>
                </a:ext>
              </a:extLst>
            </a:blip>
            <a:stretch>
              <a:fillRect l="-2772" t="-5703" r="-8044" b="-5113"/>
            </a:stretch>
          </a:blipFill>
        </p:spPr>
        <p:txBody>
          <a:bodyPr/>
          <a:lstStyle/>
          <a:p>
            <a:endParaRPr lang="en-IN"/>
          </a:p>
        </p:txBody>
      </p:sp>
      <p:sp>
        <p:nvSpPr>
          <p:cNvPr id="3" name="Freeform 3"/>
          <p:cNvSpPr/>
          <p:nvPr/>
        </p:nvSpPr>
        <p:spPr>
          <a:xfrm rot="3547355">
            <a:off x="4357515" y="6160854"/>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4" name="Picture 4"/>
          <p:cNvPicPr>
            <a:picLocks noChangeAspect="1"/>
          </p:cNvPicPr>
          <p:nvPr/>
        </p:nvPicPr>
        <p:blipFill>
          <a:blip r:embed="rId6"/>
          <a:srcRect l="22" r="22"/>
          <a:stretch>
            <a:fillRect/>
          </a:stretch>
        </p:blipFill>
        <p:spPr>
          <a:xfrm>
            <a:off x="1460487" y="6734946"/>
            <a:ext cx="3772093" cy="3552054"/>
          </a:xfrm>
          <a:prstGeom prst="rect">
            <a:avLst/>
          </a:prstGeom>
        </p:spPr>
      </p:pic>
      <p:sp>
        <p:nvSpPr>
          <p:cNvPr id="5" name="Freeform 5"/>
          <p:cNvSpPr/>
          <p:nvPr/>
        </p:nvSpPr>
        <p:spPr>
          <a:xfrm>
            <a:off x="229384" y="122723"/>
            <a:ext cx="7774160" cy="6977309"/>
          </a:xfrm>
          <a:custGeom>
            <a:avLst/>
            <a:gdLst/>
            <a:ahLst/>
            <a:cxnLst/>
            <a:rect l="l" t="t" r="r" b="b"/>
            <a:pathLst>
              <a:path w="7774160" h="6977309">
                <a:moveTo>
                  <a:pt x="0" y="0"/>
                </a:moveTo>
                <a:lnTo>
                  <a:pt x="7774160" y="0"/>
                </a:lnTo>
                <a:lnTo>
                  <a:pt x="7774160" y="6977309"/>
                </a:lnTo>
                <a:lnTo>
                  <a:pt x="0" y="6977309"/>
                </a:lnTo>
                <a:lnTo>
                  <a:pt x="0" y="0"/>
                </a:lnTo>
                <a:close/>
              </a:path>
            </a:pathLst>
          </a:custGeom>
          <a:blipFill>
            <a:blip r:embed="rId7"/>
            <a:stretch>
              <a:fillRect/>
            </a:stretch>
          </a:blipFill>
        </p:spPr>
        <p:txBody>
          <a:bodyPr/>
          <a:lstStyle/>
          <a:p>
            <a:endParaRPr lang="en-IN"/>
          </a:p>
        </p:txBody>
      </p:sp>
      <p:sp>
        <p:nvSpPr>
          <p:cNvPr id="6" name="Freeform 6"/>
          <p:cNvSpPr/>
          <p:nvPr/>
        </p:nvSpPr>
        <p:spPr>
          <a:xfrm>
            <a:off x="9005525" y="3394968"/>
            <a:ext cx="7837812" cy="6554371"/>
          </a:xfrm>
          <a:custGeom>
            <a:avLst/>
            <a:gdLst/>
            <a:ahLst/>
            <a:cxnLst/>
            <a:rect l="l" t="t" r="r" b="b"/>
            <a:pathLst>
              <a:path w="7837812" h="6554371">
                <a:moveTo>
                  <a:pt x="0" y="0"/>
                </a:moveTo>
                <a:lnTo>
                  <a:pt x="7837813" y="0"/>
                </a:lnTo>
                <a:lnTo>
                  <a:pt x="7837813" y="6554371"/>
                </a:lnTo>
                <a:lnTo>
                  <a:pt x="0" y="6554371"/>
                </a:lnTo>
                <a:lnTo>
                  <a:pt x="0" y="0"/>
                </a:lnTo>
                <a:close/>
              </a:path>
            </a:pathLst>
          </a:custGeom>
          <a:blipFill>
            <a:blip r:embed="rId8"/>
            <a:stretch>
              <a:fillRect/>
            </a:stretch>
          </a:blipFill>
        </p:spPr>
        <p:txBody>
          <a:bodyPr/>
          <a:lstStyle/>
          <a:p>
            <a:endParaRPr lang="en-IN"/>
          </a:p>
        </p:txBody>
      </p:sp>
      <p:sp>
        <p:nvSpPr>
          <p:cNvPr id="7" name="TextBox 7"/>
          <p:cNvSpPr txBox="1"/>
          <p:nvPr/>
        </p:nvSpPr>
        <p:spPr>
          <a:xfrm>
            <a:off x="9241098" y="713423"/>
            <a:ext cx="7366667" cy="580390"/>
          </a:xfrm>
          <a:prstGeom prst="rect">
            <a:avLst/>
          </a:prstGeom>
        </p:spPr>
        <p:txBody>
          <a:bodyPr lIns="0" tIns="0" rIns="0" bIns="0" rtlCol="0" anchor="t">
            <a:spAutoFit/>
          </a:bodyPr>
          <a:lstStyle/>
          <a:p>
            <a:pPr algn="l">
              <a:lnSpc>
                <a:spcPts val="4760"/>
              </a:lnSpc>
              <a:spcBef>
                <a:spcPct val="0"/>
              </a:spcBef>
            </a:pPr>
            <a:r>
              <a:rPr lang="en-US" sz="3400" b="1">
                <a:solidFill>
                  <a:srgbClr val="070606"/>
                </a:solidFill>
                <a:latin typeface="Canva Sans Bold"/>
                <a:ea typeface="Canva Sans Bold"/>
                <a:cs typeface="Canva Sans Bold"/>
                <a:sym typeface="Canva Sans Bold"/>
              </a:rPr>
              <a:t>yield_prediction/model_train.py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924431" y="-719832"/>
            <a:ext cx="5677160" cy="4114800"/>
          </a:xfrm>
          <a:custGeom>
            <a:avLst/>
            <a:gdLst/>
            <a:ahLst/>
            <a:cxnLst/>
            <a:rect l="l" t="t" r="r" b="b"/>
            <a:pathLst>
              <a:path w="5677160" h="4114800">
                <a:moveTo>
                  <a:pt x="5677160" y="4114800"/>
                </a:moveTo>
                <a:lnTo>
                  <a:pt x="0" y="4114800"/>
                </a:lnTo>
                <a:lnTo>
                  <a:pt x="0" y="0"/>
                </a:lnTo>
                <a:lnTo>
                  <a:pt x="5677160" y="0"/>
                </a:lnTo>
                <a:lnTo>
                  <a:pt x="5677160" y="4114800"/>
                </a:lnTo>
                <a:close/>
              </a:path>
            </a:pathLst>
          </a:custGeom>
          <a:blipFill>
            <a:blip r:embed="rId2">
              <a:extLst>
                <a:ext uri="{96DAC541-7B7A-43D3-8B79-37D633B846F1}">
                  <asvg:svgBlip xmlns:asvg="http://schemas.microsoft.com/office/drawing/2016/SVG/main" r:embed="rId3"/>
                </a:ext>
              </a:extLst>
            </a:blip>
            <a:stretch>
              <a:fillRect l="-2772" t="-5703" r="-8044" b="-5113"/>
            </a:stretch>
          </a:blipFill>
        </p:spPr>
        <p:txBody>
          <a:bodyPr/>
          <a:lstStyle/>
          <a:p>
            <a:endParaRPr lang="en-IN"/>
          </a:p>
        </p:txBody>
      </p:sp>
      <p:sp>
        <p:nvSpPr>
          <p:cNvPr id="3" name="Freeform 3"/>
          <p:cNvSpPr/>
          <p:nvPr/>
        </p:nvSpPr>
        <p:spPr>
          <a:xfrm rot="3547355">
            <a:off x="4357515" y="6160854"/>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536800" y="294349"/>
            <a:ext cx="7649536" cy="9698303"/>
          </a:xfrm>
          <a:custGeom>
            <a:avLst/>
            <a:gdLst/>
            <a:ahLst/>
            <a:cxnLst/>
            <a:rect l="l" t="t" r="r" b="b"/>
            <a:pathLst>
              <a:path w="7649536" h="9698303">
                <a:moveTo>
                  <a:pt x="0" y="0"/>
                </a:moveTo>
                <a:lnTo>
                  <a:pt x="7649536" y="0"/>
                </a:lnTo>
                <a:lnTo>
                  <a:pt x="7649536" y="9698302"/>
                </a:lnTo>
                <a:lnTo>
                  <a:pt x="0" y="9698302"/>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8963313" y="1175643"/>
            <a:ext cx="7366667" cy="675640"/>
          </a:xfrm>
          <a:prstGeom prst="rect">
            <a:avLst/>
          </a:prstGeom>
        </p:spPr>
        <p:txBody>
          <a:bodyPr lIns="0" tIns="0" rIns="0" bIns="0" rtlCol="0" anchor="t">
            <a:spAutoFit/>
          </a:bodyPr>
          <a:lstStyle/>
          <a:p>
            <a:pPr algn="l">
              <a:lnSpc>
                <a:spcPts val="4760"/>
              </a:lnSpc>
              <a:spcBef>
                <a:spcPct val="0"/>
              </a:spcBef>
            </a:pPr>
            <a:r>
              <a:rPr lang="en-US" sz="3400" b="1">
                <a:solidFill>
                  <a:srgbClr val="070606"/>
                </a:solidFill>
                <a:latin typeface="Agrandir Bold"/>
                <a:ea typeface="Agrandir Bold"/>
                <a:cs typeface="Agrandir Bold"/>
                <a:sym typeface="Agrandir Bold"/>
              </a:rPr>
              <a:t>yield_prediction/app.py :-</a:t>
            </a:r>
          </a:p>
        </p:txBody>
      </p:sp>
      <p:sp>
        <p:nvSpPr>
          <p:cNvPr id="6" name="Freeform 6"/>
          <p:cNvSpPr/>
          <p:nvPr/>
        </p:nvSpPr>
        <p:spPr>
          <a:xfrm>
            <a:off x="9144000" y="4407122"/>
            <a:ext cx="5541818" cy="4114800"/>
          </a:xfrm>
          <a:custGeom>
            <a:avLst/>
            <a:gdLst/>
            <a:ahLst/>
            <a:cxnLst/>
            <a:rect l="l" t="t" r="r" b="b"/>
            <a:pathLst>
              <a:path w="5541818" h="4114800">
                <a:moveTo>
                  <a:pt x="0" y="0"/>
                </a:moveTo>
                <a:lnTo>
                  <a:pt x="5541818" y="0"/>
                </a:lnTo>
                <a:lnTo>
                  <a:pt x="5541818" y="4114800"/>
                </a:lnTo>
                <a:lnTo>
                  <a:pt x="0" y="4114800"/>
                </a:lnTo>
                <a:lnTo>
                  <a:pt x="0" y="0"/>
                </a:lnTo>
                <a:close/>
              </a:path>
            </a:pathLst>
          </a:custGeom>
          <a:blipFill>
            <a:blip r:embed="rId7"/>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924431" y="-719832"/>
            <a:ext cx="5677160" cy="4114800"/>
          </a:xfrm>
          <a:custGeom>
            <a:avLst/>
            <a:gdLst/>
            <a:ahLst/>
            <a:cxnLst/>
            <a:rect l="l" t="t" r="r" b="b"/>
            <a:pathLst>
              <a:path w="5677160" h="4114800">
                <a:moveTo>
                  <a:pt x="5677160" y="4114800"/>
                </a:moveTo>
                <a:lnTo>
                  <a:pt x="0" y="4114800"/>
                </a:lnTo>
                <a:lnTo>
                  <a:pt x="0" y="0"/>
                </a:lnTo>
                <a:lnTo>
                  <a:pt x="5677160" y="0"/>
                </a:lnTo>
                <a:lnTo>
                  <a:pt x="5677160" y="4114800"/>
                </a:lnTo>
                <a:close/>
              </a:path>
            </a:pathLst>
          </a:custGeom>
          <a:blipFill>
            <a:blip r:embed="rId2">
              <a:extLst>
                <a:ext uri="{96DAC541-7B7A-43D3-8B79-37D633B846F1}">
                  <asvg:svgBlip xmlns:asvg="http://schemas.microsoft.com/office/drawing/2016/SVG/main" r:embed="rId3"/>
                </a:ext>
              </a:extLst>
            </a:blip>
            <a:stretch>
              <a:fillRect l="-2772" t="-5703" r="-8044" b="-5113"/>
            </a:stretch>
          </a:blipFill>
        </p:spPr>
        <p:txBody>
          <a:bodyPr/>
          <a:lstStyle/>
          <a:p>
            <a:endParaRPr lang="en-IN"/>
          </a:p>
        </p:txBody>
      </p:sp>
      <p:sp>
        <p:nvSpPr>
          <p:cNvPr id="3" name="Freeform 3"/>
          <p:cNvSpPr/>
          <p:nvPr/>
        </p:nvSpPr>
        <p:spPr>
          <a:xfrm rot="3547355">
            <a:off x="4357515" y="6160854"/>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4362776" y="1028700"/>
            <a:ext cx="8212966" cy="8450204"/>
          </a:xfrm>
          <a:custGeom>
            <a:avLst/>
            <a:gdLst/>
            <a:ahLst/>
            <a:cxnLst/>
            <a:rect l="l" t="t" r="r" b="b"/>
            <a:pathLst>
              <a:path w="8212966" h="8450204">
                <a:moveTo>
                  <a:pt x="0" y="0"/>
                </a:moveTo>
                <a:lnTo>
                  <a:pt x="8212966" y="0"/>
                </a:lnTo>
                <a:lnTo>
                  <a:pt x="8212966" y="8450204"/>
                </a:lnTo>
                <a:lnTo>
                  <a:pt x="0" y="8450204"/>
                </a:lnTo>
                <a:lnTo>
                  <a:pt x="0" y="0"/>
                </a:lnTo>
                <a:close/>
              </a:path>
            </a:pathLst>
          </a:custGeom>
          <a:blipFill>
            <a:blip r:embed="rId6"/>
            <a:stretch>
              <a:fillRect/>
            </a:stretch>
          </a:blipFill>
        </p:spPr>
        <p:txBody>
          <a:bodyPr/>
          <a:lstStyle/>
          <a:p>
            <a:endParaRPr lang="en-IN"/>
          </a:p>
        </p:txBody>
      </p:sp>
      <p:sp>
        <p:nvSpPr>
          <p:cNvPr id="5" name="TextBox 5"/>
          <p:cNvSpPr txBox="1"/>
          <p:nvPr/>
        </p:nvSpPr>
        <p:spPr>
          <a:xfrm>
            <a:off x="777468" y="398781"/>
            <a:ext cx="1818581" cy="629919"/>
          </a:xfrm>
          <a:prstGeom prst="rect">
            <a:avLst/>
          </a:prstGeom>
        </p:spPr>
        <p:txBody>
          <a:bodyPr lIns="0" tIns="0" rIns="0" bIns="0" rtlCol="0" anchor="t">
            <a:spAutoFit/>
          </a:bodyPr>
          <a:lstStyle/>
          <a:p>
            <a:pPr algn="ctr">
              <a:lnSpc>
                <a:spcPts val="5180"/>
              </a:lnSpc>
            </a:pPr>
            <a:r>
              <a:rPr lang="en-US" sz="3700" b="1">
                <a:solidFill>
                  <a:srgbClr val="000000"/>
                </a:solidFill>
                <a:latin typeface="Canva Sans Bold"/>
                <a:ea typeface="Canva Sans Bold"/>
                <a:cs typeface="Canva Sans Bold"/>
                <a:sym typeface="Canva Sans Bold"/>
              </a:rPr>
              <a:t>App.py-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2924431" y="-719832"/>
            <a:ext cx="5677160" cy="4114800"/>
          </a:xfrm>
          <a:custGeom>
            <a:avLst/>
            <a:gdLst/>
            <a:ahLst/>
            <a:cxnLst/>
            <a:rect l="l" t="t" r="r" b="b"/>
            <a:pathLst>
              <a:path w="5677160" h="4114800">
                <a:moveTo>
                  <a:pt x="5677160" y="4114800"/>
                </a:moveTo>
                <a:lnTo>
                  <a:pt x="0" y="4114800"/>
                </a:lnTo>
                <a:lnTo>
                  <a:pt x="0" y="0"/>
                </a:lnTo>
                <a:lnTo>
                  <a:pt x="5677160" y="0"/>
                </a:lnTo>
                <a:lnTo>
                  <a:pt x="5677160" y="4114800"/>
                </a:lnTo>
                <a:close/>
              </a:path>
            </a:pathLst>
          </a:custGeom>
          <a:blipFill>
            <a:blip r:embed="rId2">
              <a:extLst>
                <a:ext uri="{96DAC541-7B7A-43D3-8B79-37D633B846F1}">
                  <asvg:svgBlip xmlns:asvg="http://schemas.microsoft.com/office/drawing/2016/SVG/main" r:embed="rId3"/>
                </a:ext>
              </a:extLst>
            </a:blip>
            <a:stretch>
              <a:fillRect l="-2772" t="-5703" r="-8044" b="-5113"/>
            </a:stretch>
          </a:blipFill>
        </p:spPr>
        <p:txBody>
          <a:bodyPr/>
          <a:lstStyle/>
          <a:p>
            <a:endParaRPr lang="en-IN"/>
          </a:p>
        </p:txBody>
      </p:sp>
      <p:sp>
        <p:nvSpPr>
          <p:cNvPr id="3" name="Freeform 3"/>
          <p:cNvSpPr/>
          <p:nvPr/>
        </p:nvSpPr>
        <p:spPr>
          <a:xfrm rot="3547355">
            <a:off x="4357515" y="6160854"/>
            <a:ext cx="4318969" cy="4114800"/>
          </a:xfrm>
          <a:custGeom>
            <a:avLst/>
            <a:gdLst/>
            <a:ahLst/>
            <a:cxnLst/>
            <a:rect l="l" t="t" r="r" b="b"/>
            <a:pathLst>
              <a:path w="4318969" h="4114800">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82313" y="959169"/>
            <a:ext cx="8412243" cy="8937310"/>
          </a:xfrm>
          <a:custGeom>
            <a:avLst/>
            <a:gdLst/>
            <a:ahLst/>
            <a:cxnLst/>
            <a:rect l="l" t="t" r="r" b="b"/>
            <a:pathLst>
              <a:path w="8412243" h="8937310">
                <a:moveTo>
                  <a:pt x="0" y="0"/>
                </a:moveTo>
                <a:lnTo>
                  <a:pt x="8412243" y="0"/>
                </a:lnTo>
                <a:lnTo>
                  <a:pt x="8412243" y="8937310"/>
                </a:lnTo>
                <a:lnTo>
                  <a:pt x="0" y="8937310"/>
                </a:lnTo>
                <a:lnTo>
                  <a:pt x="0" y="0"/>
                </a:lnTo>
                <a:close/>
              </a:path>
            </a:pathLst>
          </a:custGeom>
          <a:blipFill>
            <a:blip r:embed="rId6"/>
            <a:stretch>
              <a:fillRect/>
            </a:stretch>
          </a:blipFill>
        </p:spPr>
        <p:txBody>
          <a:bodyPr/>
          <a:lstStyle/>
          <a:p>
            <a:endParaRPr lang="en-IN"/>
          </a:p>
        </p:txBody>
      </p:sp>
      <p:sp>
        <p:nvSpPr>
          <p:cNvPr id="5" name="Freeform 5"/>
          <p:cNvSpPr/>
          <p:nvPr/>
        </p:nvSpPr>
        <p:spPr>
          <a:xfrm>
            <a:off x="9548815" y="987744"/>
            <a:ext cx="7976549" cy="8937310"/>
          </a:xfrm>
          <a:custGeom>
            <a:avLst/>
            <a:gdLst/>
            <a:ahLst/>
            <a:cxnLst/>
            <a:rect l="l" t="t" r="r" b="b"/>
            <a:pathLst>
              <a:path w="7976549" h="8937310">
                <a:moveTo>
                  <a:pt x="0" y="0"/>
                </a:moveTo>
                <a:lnTo>
                  <a:pt x="7976549" y="0"/>
                </a:lnTo>
                <a:lnTo>
                  <a:pt x="7976549" y="8937310"/>
                </a:lnTo>
                <a:lnTo>
                  <a:pt x="0" y="8937310"/>
                </a:lnTo>
                <a:lnTo>
                  <a:pt x="0" y="0"/>
                </a:lnTo>
                <a:close/>
              </a:path>
            </a:pathLst>
          </a:custGeom>
          <a:blipFill>
            <a:blip r:embed="rId7"/>
            <a:stretch>
              <a:fillRect/>
            </a:stretch>
          </a:blipFill>
        </p:spPr>
        <p:txBody>
          <a:bodyPr/>
          <a:lstStyle/>
          <a:p>
            <a:endParaRPr lang="en-IN"/>
          </a:p>
        </p:txBody>
      </p:sp>
      <p:sp>
        <p:nvSpPr>
          <p:cNvPr id="6" name="TextBox 6"/>
          <p:cNvSpPr txBox="1"/>
          <p:nvPr/>
        </p:nvSpPr>
        <p:spPr>
          <a:xfrm>
            <a:off x="5710321" y="-73026"/>
            <a:ext cx="6517000" cy="1101726"/>
          </a:xfrm>
          <a:prstGeom prst="rect">
            <a:avLst/>
          </a:prstGeom>
        </p:spPr>
        <p:txBody>
          <a:bodyPr lIns="0" tIns="0" rIns="0" bIns="0" rtlCol="0" anchor="t">
            <a:spAutoFit/>
          </a:bodyPr>
          <a:lstStyle/>
          <a:p>
            <a:pPr algn="ctr">
              <a:lnSpc>
                <a:spcPts val="9099"/>
              </a:lnSpc>
            </a:pPr>
            <a:r>
              <a:rPr lang="en-US" sz="6499" b="1">
                <a:solidFill>
                  <a:srgbClr val="000000"/>
                </a:solidFill>
                <a:latin typeface="Canva Sans Bold"/>
                <a:ea typeface="Canva Sans Bold"/>
                <a:cs typeface="Canva Sans Bold"/>
                <a:sym typeface="Canva Sans Bold"/>
              </a:rPr>
              <a:t>FRONTEND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25000"/>
          </a:blip>
          <a:srcRect/>
          <a:stretch>
            <a:fillRect/>
          </a:stretch>
        </p:blipFill>
        <p:spPr>
          <a:xfrm>
            <a:off x="-4816085" y="-6633127"/>
            <a:ext cx="13761077" cy="14153590"/>
          </a:xfrm>
          <a:prstGeom prst="rect">
            <a:avLst/>
          </a:prstGeom>
        </p:spPr>
      </p:pic>
      <p:sp>
        <p:nvSpPr>
          <p:cNvPr id="3" name="TextBox 3"/>
          <p:cNvSpPr txBox="1"/>
          <p:nvPr/>
        </p:nvSpPr>
        <p:spPr>
          <a:xfrm>
            <a:off x="1311111" y="6392025"/>
            <a:ext cx="15665777" cy="942935"/>
          </a:xfrm>
          <a:prstGeom prst="rect">
            <a:avLst/>
          </a:prstGeom>
        </p:spPr>
        <p:txBody>
          <a:bodyPr lIns="0" tIns="0" rIns="0" bIns="0" rtlCol="0" anchor="t">
            <a:spAutoFit/>
          </a:bodyPr>
          <a:lstStyle/>
          <a:p>
            <a:pPr marL="0" lvl="0" indent="0" algn="ctr">
              <a:lnSpc>
                <a:spcPts val="6736"/>
              </a:lnSpc>
            </a:pPr>
            <a:endParaRPr/>
          </a:p>
        </p:txBody>
      </p:sp>
      <p:pic>
        <p:nvPicPr>
          <p:cNvPr id="4" name="Picture 4"/>
          <p:cNvPicPr>
            <a:picLocks noChangeAspect="1"/>
          </p:cNvPicPr>
          <p:nvPr/>
        </p:nvPicPr>
        <p:blipFill>
          <a:blip r:embed="rId5">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6">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7">
            <a:alphaModFix amt="25000"/>
          </a:blip>
          <a:srcRect/>
          <a:stretch>
            <a:fillRect/>
          </a:stretch>
        </p:blipFill>
        <p:spPr>
          <a:xfrm rot="-3435299">
            <a:off x="-3167656" y="638455"/>
            <a:ext cx="6335313" cy="7076795"/>
          </a:xfrm>
          <a:prstGeom prst="rect">
            <a:avLst/>
          </a:prstGeom>
        </p:spPr>
      </p:pic>
      <p:grpSp>
        <p:nvGrpSpPr>
          <p:cNvPr id="7" name="Group 7"/>
          <p:cNvGrpSpPr/>
          <p:nvPr/>
        </p:nvGrpSpPr>
        <p:grpSpPr>
          <a:xfrm>
            <a:off x="6046991" y="190058"/>
            <a:ext cx="6194018" cy="1213012"/>
            <a:chOff x="0" y="0"/>
            <a:chExt cx="8258691" cy="1617349"/>
          </a:xfrm>
        </p:grpSpPr>
        <p:grpSp>
          <p:nvGrpSpPr>
            <p:cNvPr id="8" name="Group 8"/>
            <p:cNvGrpSpPr/>
            <p:nvPr/>
          </p:nvGrpSpPr>
          <p:grpSpPr>
            <a:xfrm>
              <a:off x="934497" y="0"/>
              <a:ext cx="6330942" cy="1617349"/>
              <a:chOff x="0" y="0"/>
              <a:chExt cx="1654815" cy="422751"/>
            </a:xfrm>
          </p:grpSpPr>
          <p:sp>
            <p:nvSpPr>
              <p:cNvPr id="9" name="Freeform 9"/>
              <p:cNvSpPr/>
              <p:nvPr/>
            </p:nvSpPr>
            <p:spPr>
              <a:xfrm>
                <a:off x="0" y="0"/>
                <a:ext cx="1654815" cy="422751"/>
              </a:xfrm>
              <a:custGeom>
                <a:avLst/>
                <a:gdLst/>
                <a:ahLst/>
                <a:cxnLst/>
                <a:rect l="l" t="t" r="r" b="b"/>
                <a:pathLst>
                  <a:path w="1654815" h="422751">
                    <a:moveTo>
                      <a:pt x="1451615" y="0"/>
                    </a:moveTo>
                    <a:cubicBezTo>
                      <a:pt x="1563839" y="0"/>
                      <a:pt x="1654815" y="94636"/>
                      <a:pt x="1654815" y="211376"/>
                    </a:cubicBezTo>
                    <a:cubicBezTo>
                      <a:pt x="1654815" y="328115"/>
                      <a:pt x="1563839" y="422751"/>
                      <a:pt x="1451615" y="422751"/>
                    </a:cubicBezTo>
                    <a:lnTo>
                      <a:pt x="203200" y="422751"/>
                    </a:lnTo>
                    <a:cubicBezTo>
                      <a:pt x="90976" y="422751"/>
                      <a:pt x="0" y="328115"/>
                      <a:pt x="0" y="211376"/>
                    </a:cubicBezTo>
                    <a:cubicBezTo>
                      <a:pt x="0" y="94636"/>
                      <a:pt x="90976" y="0"/>
                      <a:pt x="203200" y="0"/>
                    </a:cubicBezTo>
                    <a:close/>
                  </a:path>
                </a:pathLst>
              </a:custGeom>
              <a:solidFill>
                <a:srgbClr val="114B5E">
                  <a:alpha val="77647"/>
                </a:srgbClr>
              </a:solidFill>
            </p:spPr>
            <p:txBody>
              <a:bodyPr/>
              <a:lstStyle/>
              <a:p>
                <a:endParaRPr lang="en-IN"/>
              </a:p>
            </p:txBody>
          </p:sp>
          <p:sp>
            <p:nvSpPr>
              <p:cNvPr id="10" name="TextBox 10"/>
              <p:cNvSpPr txBox="1"/>
              <p:nvPr/>
            </p:nvSpPr>
            <p:spPr>
              <a:xfrm>
                <a:off x="0" y="-104775"/>
                <a:ext cx="1654815" cy="527526"/>
              </a:xfrm>
              <a:prstGeom prst="rect">
                <a:avLst/>
              </a:prstGeom>
            </p:spPr>
            <p:txBody>
              <a:bodyPr lIns="44482" tIns="44482" rIns="44482" bIns="44482" rtlCol="0" anchor="ctr"/>
              <a:lstStyle/>
              <a:p>
                <a:pPr algn="ctr">
                  <a:lnSpc>
                    <a:spcPts val="3080"/>
                  </a:lnSpc>
                </a:pPr>
                <a:endParaRPr/>
              </a:p>
            </p:txBody>
          </p:sp>
        </p:grpSp>
        <p:sp>
          <p:nvSpPr>
            <p:cNvPr id="11" name="TextBox 11"/>
            <p:cNvSpPr txBox="1"/>
            <p:nvPr/>
          </p:nvSpPr>
          <p:spPr>
            <a:xfrm>
              <a:off x="0" y="211385"/>
              <a:ext cx="8258691" cy="1219979"/>
            </a:xfrm>
            <a:prstGeom prst="rect">
              <a:avLst/>
            </a:prstGeom>
          </p:spPr>
          <p:txBody>
            <a:bodyPr lIns="0" tIns="0" rIns="0" bIns="0" rtlCol="0" anchor="t">
              <a:spAutoFit/>
            </a:bodyPr>
            <a:lstStyle/>
            <a:p>
              <a:pPr marL="0" lvl="0" indent="0" algn="ctr">
                <a:lnSpc>
                  <a:spcPts val="6304"/>
                </a:lnSpc>
                <a:spcBef>
                  <a:spcPct val="0"/>
                </a:spcBef>
              </a:pPr>
              <a:r>
                <a:rPr lang="en-US" sz="5253" b="1">
                  <a:solidFill>
                    <a:srgbClr val="2B2B2B"/>
                  </a:solidFill>
                  <a:latin typeface="Agrandir Bold"/>
                  <a:ea typeface="Agrandir Bold"/>
                  <a:cs typeface="Agrandir Bold"/>
                  <a:sym typeface="Agrandir Bold"/>
                </a:rPr>
                <a:t>DEMO VIDEO</a:t>
              </a:r>
            </a:p>
          </p:txBody>
        </p:sp>
      </p:gr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1828800" y="1502372"/>
            <a:ext cx="14630400"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6085" y="-6633127"/>
            <a:ext cx="13761077" cy="14153590"/>
          </a:xfrm>
          <a:prstGeom prst="rect">
            <a:avLst/>
          </a:prstGeom>
        </p:spPr>
      </p:pic>
      <p:sp>
        <p:nvSpPr>
          <p:cNvPr id="3" name="TextBox 3"/>
          <p:cNvSpPr txBox="1"/>
          <p:nvPr/>
        </p:nvSpPr>
        <p:spPr>
          <a:xfrm>
            <a:off x="1311111" y="6392025"/>
            <a:ext cx="15665777" cy="942935"/>
          </a:xfrm>
          <a:prstGeom prst="rect">
            <a:avLst/>
          </a:prstGeom>
        </p:spPr>
        <p:txBody>
          <a:bodyPr lIns="0" tIns="0" rIns="0" bIns="0" rtlCol="0" anchor="t">
            <a:spAutoFit/>
          </a:bodyPr>
          <a:lstStyle/>
          <a:p>
            <a:pPr marL="0" lvl="0" indent="0" algn="ctr">
              <a:lnSpc>
                <a:spcPts val="6736"/>
              </a:lnSpc>
            </a:pPr>
            <a:endParaRPr/>
          </a:p>
        </p:txBody>
      </p:sp>
      <p:pic>
        <p:nvPicPr>
          <p:cNvPr id="4" name="Picture 4"/>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grpSp>
        <p:nvGrpSpPr>
          <p:cNvPr id="7" name="Group 7"/>
          <p:cNvGrpSpPr/>
          <p:nvPr/>
        </p:nvGrpSpPr>
        <p:grpSpPr>
          <a:xfrm>
            <a:off x="6046991" y="0"/>
            <a:ext cx="6194018" cy="1213012"/>
            <a:chOff x="0" y="0"/>
            <a:chExt cx="8258691" cy="1617349"/>
          </a:xfrm>
        </p:grpSpPr>
        <p:grpSp>
          <p:nvGrpSpPr>
            <p:cNvPr id="8" name="Group 8"/>
            <p:cNvGrpSpPr/>
            <p:nvPr/>
          </p:nvGrpSpPr>
          <p:grpSpPr>
            <a:xfrm>
              <a:off x="934497" y="0"/>
              <a:ext cx="6330942" cy="1617349"/>
              <a:chOff x="0" y="0"/>
              <a:chExt cx="1654815" cy="422751"/>
            </a:xfrm>
          </p:grpSpPr>
          <p:sp>
            <p:nvSpPr>
              <p:cNvPr id="9" name="Freeform 9"/>
              <p:cNvSpPr/>
              <p:nvPr/>
            </p:nvSpPr>
            <p:spPr>
              <a:xfrm>
                <a:off x="0" y="0"/>
                <a:ext cx="1654815" cy="422751"/>
              </a:xfrm>
              <a:custGeom>
                <a:avLst/>
                <a:gdLst/>
                <a:ahLst/>
                <a:cxnLst/>
                <a:rect l="l" t="t" r="r" b="b"/>
                <a:pathLst>
                  <a:path w="1654815" h="422751">
                    <a:moveTo>
                      <a:pt x="1451615" y="0"/>
                    </a:moveTo>
                    <a:cubicBezTo>
                      <a:pt x="1563839" y="0"/>
                      <a:pt x="1654815" y="94636"/>
                      <a:pt x="1654815" y="211376"/>
                    </a:cubicBezTo>
                    <a:cubicBezTo>
                      <a:pt x="1654815" y="328115"/>
                      <a:pt x="1563839" y="422751"/>
                      <a:pt x="1451615" y="422751"/>
                    </a:cubicBezTo>
                    <a:lnTo>
                      <a:pt x="203200" y="422751"/>
                    </a:lnTo>
                    <a:cubicBezTo>
                      <a:pt x="90976" y="422751"/>
                      <a:pt x="0" y="328115"/>
                      <a:pt x="0" y="211376"/>
                    </a:cubicBezTo>
                    <a:cubicBezTo>
                      <a:pt x="0" y="94636"/>
                      <a:pt x="90976" y="0"/>
                      <a:pt x="203200" y="0"/>
                    </a:cubicBezTo>
                    <a:close/>
                  </a:path>
                </a:pathLst>
              </a:custGeom>
              <a:solidFill>
                <a:srgbClr val="114B5E">
                  <a:alpha val="77647"/>
                </a:srgbClr>
              </a:solidFill>
            </p:spPr>
            <p:txBody>
              <a:bodyPr/>
              <a:lstStyle/>
              <a:p>
                <a:endParaRPr lang="en-IN"/>
              </a:p>
            </p:txBody>
          </p:sp>
          <p:sp>
            <p:nvSpPr>
              <p:cNvPr id="10" name="TextBox 10"/>
              <p:cNvSpPr txBox="1"/>
              <p:nvPr/>
            </p:nvSpPr>
            <p:spPr>
              <a:xfrm>
                <a:off x="0" y="-104775"/>
                <a:ext cx="1654815" cy="527526"/>
              </a:xfrm>
              <a:prstGeom prst="rect">
                <a:avLst/>
              </a:prstGeom>
            </p:spPr>
            <p:txBody>
              <a:bodyPr lIns="44482" tIns="44482" rIns="44482" bIns="44482" rtlCol="0" anchor="ctr"/>
              <a:lstStyle/>
              <a:p>
                <a:pPr algn="ctr">
                  <a:lnSpc>
                    <a:spcPts val="3080"/>
                  </a:lnSpc>
                </a:pPr>
                <a:endParaRPr/>
              </a:p>
            </p:txBody>
          </p:sp>
        </p:grpSp>
        <p:sp>
          <p:nvSpPr>
            <p:cNvPr id="11" name="TextBox 11"/>
            <p:cNvSpPr txBox="1"/>
            <p:nvPr/>
          </p:nvSpPr>
          <p:spPr>
            <a:xfrm>
              <a:off x="0" y="211385"/>
              <a:ext cx="8258691" cy="1219979"/>
            </a:xfrm>
            <a:prstGeom prst="rect">
              <a:avLst/>
            </a:prstGeom>
          </p:spPr>
          <p:txBody>
            <a:bodyPr lIns="0" tIns="0" rIns="0" bIns="0" rtlCol="0" anchor="t">
              <a:spAutoFit/>
            </a:bodyPr>
            <a:lstStyle/>
            <a:p>
              <a:pPr marL="0" lvl="0" indent="0" algn="ctr">
                <a:lnSpc>
                  <a:spcPts val="6304"/>
                </a:lnSpc>
                <a:spcBef>
                  <a:spcPct val="0"/>
                </a:spcBef>
              </a:pPr>
              <a:r>
                <a:rPr lang="en-US" sz="5253" b="1">
                  <a:solidFill>
                    <a:srgbClr val="2B2B2B"/>
                  </a:solidFill>
                  <a:latin typeface="Agrandir Bold"/>
                  <a:ea typeface="Agrandir Bold"/>
                  <a:cs typeface="Agrandir Bold"/>
                  <a:sym typeface="Agrandir Bold"/>
                </a:rPr>
                <a:t>Testing</a:t>
              </a:r>
            </a:p>
          </p:txBody>
        </p:sp>
      </p:grpSp>
      <p:sp>
        <p:nvSpPr>
          <p:cNvPr id="12" name="TextBox 12"/>
          <p:cNvSpPr txBox="1"/>
          <p:nvPr/>
        </p:nvSpPr>
        <p:spPr>
          <a:xfrm>
            <a:off x="748307" y="1199278"/>
            <a:ext cx="16791385" cy="8788163"/>
          </a:xfrm>
          <a:prstGeom prst="rect">
            <a:avLst/>
          </a:prstGeom>
        </p:spPr>
        <p:txBody>
          <a:bodyPr lIns="0" tIns="0" rIns="0" bIns="0" rtlCol="0" anchor="t">
            <a:spAutoFit/>
          </a:bodyPr>
          <a:lstStyle/>
          <a:p>
            <a:pPr algn="l">
              <a:lnSpc>
                <a:spcPts val="3338"/>
              </a:lnSpc>
            </a:pPr>
            <a:r>
              <a:rPr lang="en-US" sz="2384" b="1">
                <a:solidFill>
                  <a:srgbClr val="2B2B2B"/>
                </a:solidFill>
                <a:latin typeface="Canva Sans Bold"/>
                <a:ea typeface="Canva Sans Bold"/>
                <a:cs typeface="Canva Sans Bold"/>
                <a:sym typeface="Canva Sans Bold"/>
              </a:rPr>
              <a:t>What we Tested ? </a:t>
            </a:r>
          </a:p>
          <a:p>
            <a:pPr algn="l">
              <a:lnSpc>
                <a:spcPts val="3338"/>
              </a:lnSpc>
              <a:spcBef>
                <a:spcPct val="0"/>
              </a:spcBef>
            </a:pPr>
            <a:endParaRPr lang="en-US" sz="2384" b="1">
              <a:solidFill>
                <a:srgbClr val="2B2B2B"/>
              </a:solidFill>
              <a:latin typeface="Canva Sans Bold"/>
              <a:ea typeface="Canva Sans Bold"/>
              <a:cs typeface="Canva Sans Bold"/>
              <a:sym typeface="Canva Sans Bold"/>
            </a:endParaRPr>
          </a:p>
          <a:p>
            <a:pPr marL="514781" lvl="1" indent="-257390" algn="l">
              <a:lnSpc>
                <a:spcPts val="3338"/>
              </a:lnSpc>
              <a:buFont typeface="Arial"/>
              <a:buChar char="•"/>
            </a:pPr>
            <a:r>
              <a:rPr lang="en-US" sz="2384" b="1">
                <a:solidFill>
                  <a:srgbClr val="2B2B2B"/>
                </a:solidFill>
                <a:latin typeface="Canva Sans Bold"/>
                <a:ea typeface="Canva Sans Bold"/>
                <a:cs typeface="Canva Sans Bold"/>
                <a:sym typeface="Canva Sans Bold"/>
              </a:rPr>
              <a:t>Accuracy</a:t>
            </a:r>
            <a:r>
              <a:rPr lang="en-US" sz="2384">
                <a:solidFill>
                  <a:srgbClr val="2B2B2B"/>
                </a:solidFill>
                <a:latin typeface="Canva Sans"/>
                <a:ea typeface="Canva Sans"/>
                <a:cs typeface="Canva Sans"/>
                <a:sym typeface="Canva Sans"/>
              </a:rPr>
              <a:t>: Evaluated how accurately the model can predict crop based on test conditions by comparing it with the actual crops provided in the dataset.</a:t>
            </a:r>
          </a:p>
          <a:p>
            <a:pPr marL="514781" lvl="1" indent="-257390" algn="l">
              <a:lnSpc>
                <a:spcPts val="3338"/>
              </a:lnSpc>
              <a:buFont typeface="Arial"/>
              <a:buChar char="•"/>
            </a:pPr>
            <a:r>
              <a:rPr lang="en-US" sz="2384" b="1">
                <a:solidFill>
                  <a:srgbClr val="2B2B2B"/>
                </a:solidFill>
                <a:latin typeface="Canva Sans Bold"/>
                <a:ea typeface="Canva Sans Bold"/>
                <a:cs typeface="Canva Sans Bold"/>
                <a:sym typeface="Canva Sans Bold"/>
              </a:rPr>
              <a:t>Performance</a:t>
            </a:r>
            <a:r>
              <a:rPr lang="en-US" sz="2384">
                <a:solidFill>
                  <a:srgbClr val="2B2B2B"/>
                </a:solidFill>
                <a:latin typeface="Canva Sans"/>
                <a:ea typeface="Canva Sans"/>
                <a:cs typeface="Canva Sans"/>
                <a:sym typeface="Canva Sans"/>
              </a:rPr>
              <a:t>: Enhancing its performance by testing again and again and training the model to achieve higher accuracy</a:t>
            </a:r>
          </a:p>
          <a:p>
            <a:pPr algn="l">
              <a:lnSpc>
                <a:spcPts val="3338"/>
              </a:lnSpc>
            </a:pPr>
            <a:endParaRPr lang="en-US" sz="2384">
              <a:solidFill>
                <a:srgbClr val="2B2B2B"/>
              </a:solidFill>
              <a:latin typeface="Canva Sans"/>
              <a:ea typeface="Canva Sans"/>
              <a:cs typeface="Canva Sans"/>
              <a:sym typeface="Canva Sans"/>
            </a:endParaRPr>
          </a:p>
          <a:p>
            <a:pPr algn="l">
              <a:lnSpc>
                <a:spcPts val="3338"/>
              </a:lnSpc>
              <a:spcBef>
                <a:spcPct val="0"/>
              </a:spcBef>
            </a:pPr>
            <a:r>
              <a:rPr lang="en-US" sz="2384" b="1">
                <a:solidFill>
                  <a:srgbClr val="2B2B2B"/>
                </a:solidFill>
                <a:latin typeface="Canva Sans Bold"/>
                <a:ea typeface="Canva Sans Bold"/>
                <a:cs typeface="Canva Sans Bold"/>
                <a:sym typeface="Canva Sans Bold"/>
              </a:rPr>
              <a:t>How we tested?</a:t>
            </a:r>
          </a:p>
          <a:p>
            <a:pPr algn="ctr">
              <a:lnSpc>
                <a:spcPts val="3338"/>
              </a:lnSpc>
              <a:spcBef>
                <a:spcPct val="0"/>
              </a:spcBef>
            </a:pPr>
            <a:endParaRPr lang="en-US" sz="2384" b="1">
              <a:solidFill>
                <a:srgbClr val="2B2B2B"/>
              </a:solidFill>
              <a:latin typeface="Canva Sans Bold"/>
              <a:ea typeface="Canva Sans Bold"/>
              <a:cs typeface="Canva Sans Bold"/>
              <a:sym typeface="Canva Sans Bold"/>
            </a:endParaRPr>
          </a:p>
          <a:p>
            <a:pPr algn="l">
              <a:lnSpc>
                <a:spcPts val="3338"/>
              </a:lnSpc>
              <a:spcBef>
                <a:spcPct val="0"/>
              </a:spcBef>
            </a:pPr>
            <a:r>
              <a:rPr lang="en-US" sz="2384" b="1">
                <a:solidFill>
                  <a:srgbClr val="2B2B2B"/>
                </a:solidFill>
                <a:latin typeface="Canva Sans Bold"/>
                <a:ea typeface="Canva Sans Bold"/>
                <a:cs typeface="Canva Sans Bold"/>
                <a:sym typeface="Canva Sans Bold"/>
              </a:rPr>
              <a:t>Model Evaluation</a:t>
            </a:r>
          </a:p>
          <a:p>
            <a:pPr algn="l">
              <a:lnSpc>
                <a:spcPts val="3338"/>
              </a:lnSpc>
              <a:spcBef>
                <a:spcPct val="0"/>
              </a:spcBef>
            </a:pPr>
            <a:r>
              <a:rPr lang="en-US" sz="2384">
                <a:solidFill>
                  <a:srgbClr val="2B2B2B"/>
                </a:solidFill>
                <a:latin typeface="Canva Sans"/>
                <a:ea typeface="Canva Sans"/>
                <a:cs typeface="Canva Sans"/>
                <a:sym typeface="Canva Sans"/>
              </a:rPr>
              <a:t>After training, the model is tested on new data to assess its performance. The model's accuracy is measured by comparing its predicted crop yield to the actual values in the test dataset. Certain factors involve in model evaluation :-</a:t>
            </a:r>
          </a:p>
          <a:p>
            <a:pPr marL="1029561" lvl="2" indent="-343187" algn="l">
              <a:lnSpc>
                <a:spcPts val="3338"/>
              </a:lnSpc>
              <a:buFont typeface="Arial"/>
              <a:buChar char="⚬"/>
            </a:pPr>
            <a:r>
              <a:rPr lang="en-US" sz="2384">
                <a:solidFill>
                  <a:srgbClr val="2B2B2B"/>
                </a:solidFill>
                <a:latin typeface="Canva Sans"/>
                <a:ea typeface="Canva Sans"/>
                <a:cs typeface="Canva Sans"/>
                <a:sym typeface="Canva Sans"/>
              </a:rPr>
              <a:t>Using metrics like</a:t>
            </a:r>
            <a:r>
              <a:rPr lang="en-US" sz="2384" b="1">
                <a:solidFill>
                  <a:srgbClr val="2B2B2B"/>
                </a:solidFill>
                <a:latin typeface="Canva Sans Bold"/>
                <a:ea typeface="Canva Sans Bold"/>
                <a:cs typeface="Canva Sans Bold"/>
                <a:sym typeface="Canva Sans Bold"/>
              </a:rPr>
              <a:t> precision, recall, and F1-score</a:t>
            </a:r>
            <a:r>
              <a:rPr lang="en-US" sz="2384">
                <a:solidFill>
                  <a:srgbClr val="2B2B2B"/>
                </a:solidFill>
                <a:latin typeface="Canva Sans"/>
                <a:ea typeface="Canva Sans"/>
                <a:cs typeface="Canva Sans"/>
                <a:sym typeface="Canva Sans"/>
              </a:rPr>
              <a:t> for classification tasks.</a:t>
            </a:r>
          </a:p>
          <a:p>
            <a:pPr marL="1029561" lvl="2" indent="-343187" algn="l">
              <a:lnSpc>
                <a:spcPts val="3338"/>
              </a:lnSpc>
              <a:buFont typeface="Arial"/>
              <a:buChar char="⚬"/>
            </a:pPr>
            <a:r>
              <a:rPr lang="en-US" sz="2384">
                <a:solidFill>
                  <a:srgbClr val="2B2B2B"/>
                </a:solidFill>
                <a:latin typeface="Canva Sans"/>
                <a:ea typeface="Canva Sans"/>
                <a:cs typeface="Canva Sans"/>
                <a:sym typeface="Canva Sans"/>
              </a:rPr>
              <a:t>Using </a:t>
            </a:r>
            <a:r>
              <a:rPr lang="en-US" sz="2384" b="1">
                <a:solidFill>
                  <a:srgbClr val="2B2B2B"/>
                </a:solidFill>
                <a:latin typeface="Canva Sans Bold"/>
                <a:ea typeface="Canva Sans Bold"/>
                <a:cs typeface="Canva Sans Bold"/>
                <a:sym typeface="Canva Sans Bold"/>
              </a:rPr>
              <a:t>Mean Absolute Error (MAE) and R-squared (R²) </a:t>
            </a:r>
            <a:r>
              <a:rPr lang="en-US" sz="2384">
                <a:solidFill>
                  <a:srgbClr val="2B2B2B"/>
                </a:solidFill>
                <a:latin typeface="Canva Sans"/>
                <a:ea typeface="Canva Sans"/>
                <a:cs typeface="Canva Sans"/>
                <a:sym typeface="Canva Sans"/>
              </a:rPr>
              <a:t>for regression tasks.</a:t>
            </a:r>
          </a:p>
          <a:p>
            <a:pPr algn="l">
              <a:lnSpc>
                <a:spcPts val="3338"/>
              </a:lnSpc>
              <a:spcBef>
                <a:spcPct val="0"/>
              </a:spcBef>
            </a:pPr>
            <a:endParaRPr lang="en-US" sz="2384">
              <a:solidFill>
                <a:srgbClr val="2B2B2B"/>
              </a:solidFill>
              <a:latin typeface="Canva Sans"/>
              <a:ea typeface="Canva Sans"/>
              <a:cs typeface="Canva Sans"/>
              <a:sym typeface="Canva Sans"/>
            </a:endParaRPr>
          </a:p>
          <a:p>
            <a:pPr algn="just">
              <a:lnSpc>
                <a:spcPts val="3338"/>
              </a:lnSpc>
              <a:spcBef>
                <a:spcPct val="0"/>
              </a:spcBef>
            </a:pPr>
            <a:endParaRPr lang="en-US" sz="2384">
              <a:solidFill>
                <a:srgbClr val="2B2B2B"/>
              </a:solidFill>
              <a:latin typeface="Canva Sans"/>
              <a:ea typeface="Canva Sans"/>
              <a:cs typeface="Canva Sans"/>
              <a:sym typeface="Canva Sans"/>
            </a:endParaRPr>
          </a:p>
          <a:p>
            <a:pPr algn="just">
              <a:lnSpc>
                <a:spcPts val="3338"/>
              </a:lnSpc>
              <a:spcBef>
                <a:spcPct val="0"/>
              </a:spcBef>
            </a:pPr>
            <a:r>
              <a:rPr lang="en-US" sz="2384" b="1" i="1">
                <a:solidFill>
                  <a:srgbClr val="2B2B2B"/>
                </a:solidFill>
                <a:latin typeface="Canva Sans Bold Italics"/>
                <a:ea typeface="Canva Sans Bold Italics"/>
                <a:cs typeface="Canva Sans Bold Italics"/>
                <a:sym typeface="Canva Sans Bold Italics"/>
              </a:rPr>
              <a:t>Testing on  Dataset:</a:t>
            </a:r>
          </a:p>
          <a:p>
            <a:pPr algn="l">
              <a:lnSpc>
                <a:spcPts val="3338"/>
              </a:lnSpc>
              <a:spcBef>
                <a:spcPct val="0"/>
              </a:spcBef>
            </a:pPr>
            <a:r>
              <a:rPr lang="en-US" sz="2384">
                <a:solidFill>
                  <a:srgbClr val="2B2B2B"/>
                </a:solidFill>
                <a:latin typeface="Canva Sans"/>
                <a:ea typeface="Canva Sans"/>
                <a:cs typeface="Canva Sans"/>
                <a:sym typeface="Canva Sans"/>
              </a:rPr>
              <a:t>The dataset is split into:</a:t>
            </a:r>
          </a:p>
          <a:p>
            <a:pPr marL="514781" lvl="1" indent="-257390" algn="l">
              <a:lnSpc>
                <a:spcPts val="3338"/>
              </a:lnSpc>
              <a:spcBef>
                <a:spcPct val="0"/>
              </a:spcBef>
              <a:buFont typeface="Arial"/>
              <a:buChar char="•"/>
            </a:pPr>
            <a:r>
              <a:rPr lang="en-US" sz="2384" b="1">
                <a:solidFill>
                  <a:srgbClr val="2B2B2B"/>
                </a:solidFill>
                <a:latin typeface="Canva Sans Bold"/>
                <a:ea typeface="Canva Sans Bold"/>
                <a:cs typeface="Canva Sans Bold"/>
                <a:sym typeface="Canva Sans Bold"/>
              </a:rPr>
              <a:t>Training Set (80%)</a:t>
            </a:r>
            <a:r>
              <a:rPr lang="en-US" sz="2384">
                <a:solidFill>
                  <a:srgbClr val="2B2B2B"/>
                </a:solidFill>
                <a:latin typeface="Canva Sans"/>
                <a:ea typeface="Canva Sans"/>
                <a:cs typeface="Canva Sans"/>
                <a:sym typeface="Canva Sans"/>
              </a:rPr>
              <a:t>: For training the model.</a:t>
            </a:r>
          </a:p>
          <a:p>
            <a:pPr marL="514781" lvl="1" indent="-257390" algn="l">
              <a:lnSpc>
                <a:spcPts val="3338"/>
              </a:lnSpc>
              <a:spcBef>
                <a:spcPct val="0"/>
              </a:spcBef>
              <a:buFont typeface="Arial"/>
              <a:buChar char="•"/>
            </a:pPr>
            <a:r>
              <a:rPr lang="en-US" sz="2384" b="1">
                <a:solidFill>
                  <a:srgbClr val="2B2B2B"/>
                </a:solidFill>
                <a:latin typeface="Canva Sans Bold"/>
                <a:ea typeface="Canva Sans Bold"/>
                <a:cs typeface="Canva Sans Bold"/>
                <a:sym typeface="Canva Sans Bold"/>
              </a:rPr>
              <a:t>Testing Set (20%)</a:t>
            </a:r>
            <a:r>
              <a:rPr lang="en-US" sz="2384">
                <a:solidFill>
                  <a:srgbClr val="2B2B2B"/>
                </a:solidFill>
                <a:latin typeface="Canva Sans"/>
                <a:ea typeface="Canva Sans"/>
                <a:cs typeface="Canva Sans"/>
                <a:sym typeface="Canva Sans"/>
              </a:rPr>
              <a:t>: For testing the model’s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4816085" y="-6633127"/>
            <a:ext cx="13761077" cy="14153590"/>
          </a:xfrm>
          <a:prstGeom prst="rect">
            <a:avLst/>
          </a:prstGeom>
        </p:spPr>
      </p:pic>
      <p:sp>
        <p:nvSpPr>
          <p:cNvPr id="3" name="TextBox 3"/>
          <p:cNvSpPr txBox="1"/>
          <p:nvPr/>
        </p:nvSpPr>
        <p:spPr>
          <a:xfrm>
            <a:off x="1311111" y="6392025"/>
            <a:ext cx="15665777" cy="942935"/>
          </a:xfrm>
          <a:prstGeom prst="rect">
            <a:avLst/>
          </a:prstGeom>
        </p:spPr>
        <p:txBody>
          <a:bodyPr lIns="0" tIns="0" rIns="0" bIns="0" rtlCol="0" anchor="t">
            <a:spAutoFit/>
          </a:bodyPr>
          <a:lstStyle/>
          <a:p>
            <a:pPr marL="0" lvl="0" indent="0" algn="ctr">
              <a:lnSpc>
                <a:spcPts val="6736"/>
              </a:lnSpc>
            </a:pPr>
            <a:endParaRPr/>
          </a:p>
        </p:txBody>
      </p:sp>
      <p:pic>
        <p:nvPicPr>
          <p:cNvPr id="4" name="Picture 4"/>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5" name="Picture 5"/>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6" name="Picture 6"/>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grpSp>
        <p:nvGrpSpPr>
          <p:cNvPr id="7" name="Group 7"/>
          <p:cNvGrpSpPr/>
          <p:nvPr/>
        </p:nvGrpSpPr>
        <p:grpSpPr>
          <a:xfrm>
            <a:off x="6046991" y="190058"/>
            <a:ext cx="6194018" cy="1213012"/>
            <a:chOff x="0" y="0"/>
            <a:chExt cx="8258691" cy="1617349"/>
          </a:xfrm>
        </p:grpSpPr>
        <p:grpSp>
          <p:nvGrpSpPr>
            <p:cNvPr id="8" name="Group 8"/>
            <p:cNvGrpSpPr/>
            <p:nvPr/>
          </p:nvGrpSpPr>
          <p:grpSpPr>
            <a:xfrm>
              <a:off x="934497" y="0"/>
              <a:ext cx="6330942" cy="1617349"/>
              <a:chOff x="0" y="0"/>
              <a:chExt cx="1654815" cy="422751"/>
            </a:xfrm>
          </p:grpSpPr>
          <p:sp>
            <p:nvSpPr>
              <p:cNvPr id="9" name="Freeform 9"/>
              <p:cNvSpPr/>
              <p:nvPr/>
            </p:nvSpPr>
            <p:spPr>
              <a:xfrm>
                <a:off x="0" y="0"/>
                <a:ext cx="1654815" cy="422751"/>
              </a:xfrm>
              <a:custGeom>
                <a:avLst/>
                <a:gdLst/>
                <a:ahLst/>
                <a:cxnLst/>
                <a:rect l="l" t="t" r="r" b="b"/>
                <a:pathLst>
                  <a:path w="1654815" h="422751">
                    <a:moveTo>
                      <a:pt x="1451615" y="0"/>
                    </a:moveTo>
                    <a:cubicBezTo>
                      <a:pt x="1563839" y="0"/>
                      <a:pt x="1654815" y="94636"/>
                      <a:pt x="1654815" y="211376"/>
                    </a:cubicBezTo>
                    <a:cubicBezTo>
                      <a:pt x="1654815" y="328115"/>
                      <a:pt x="1563839" y="422751"/>
                      <a:pt x="1451615" y="422751"/>
                    </a:cubicBezTo>
                    <a:lnTo>
                      <a:pt x="203200" y="422751"/>
                    </a:lnTo>
                    <a:cubicBezTo>
                      <a:pt x="90976" y="422751"/>
                      <a:pt x="0" y="328115"/>
                      <a:pt x="0" y="211376"/>
                    </a:cubicBezTo>
                    <a:cubicBezTo>
                      <a:pt x="0" y="94636"/>
                      <a:pt x="90976" y="0"/>
                      <a:pt x="203200" y="0"/>
                    </a:cubicBezTo>
                    <a:close/>
                  </a:path>
                </a:pathLst>
              </a:custGeom>
              <a:solidFill>
                <a:srgbClr val="114B5E">
                  <a:alpha val="77647"/>
                </a:srgbClr>
              </a:solidFill>
            </p:spPr>
            <p:txBody>
              <a:bodyPr/>
              <a:lstStyle/>
              <a:p>
                <a:endParaRPr lang="en-IN"/>
              </a:p>
            </p:txBody>
          </p:sp>
          <p:sp>
            <p:nvSpPr>
              <p:cNvPr id="10" name="TextBox 10"/>
              <p:cNvSpPr txBox="1"/>
              <p:nvPr/>
            </p:nvSpPr>
            <p:spPr>
              <a:xfrm>
                <a:off x="0" y="-104775"/>
                <a:ext cx="1654815" cy="527526"/>
              </a:xfrm>
              <a:prstGeom prst="rect">
                <a:avLst/>
              </a:prstGeom>
            </p:spPr>
            <p:txBody>
              <a:bodyPr lIns="44482" tIns="44482" rIns="44482" bIns="44482" rtlCol="0" anchor="ctr"/>
              <a:lstStyle/>
              <a:p>
                <a:pPr algn="ctr">
                  <a:lnSpc>
                    <a:spcPts val="3080"/>
                  </a:lnSpc>
                </a:pPr>
                <a:endParaRPr/>
              </a:p>
            </p:txBody>
          </p:sp>
        </p:grpSp>
        <p:sp>
          <p:nvSpPr>
            <p:cNvPr id="11" name="TextBox 11"/>
            <p:cNvSpPr txBox="1"/>
            <p:nvPr/>
          </p:nvSpPr>
          <p:spPr>
            <a:xfrm>
              <a:off x="0" y="211385"/>
              <a:ext cx="8258691" cy="1219979"/>
            </a:xfrm>
            <a:prstGeom prst="rect">
              <a:avLst/>
            </a:prstGeom>
          </p:spPr>
          <p:txBody>
            <a:bodyPr lIns="0" tIns="0" rIns="0" bIns="0" rtlCol="0" anchor="t">
              <a:spAutoFit/>
            </a:bodyPr>
            <a:lstStyle/>
            <a:p>
              <a:pPr marL="0" lvl="0" indent="0" algn="ctr">
                <a:lnSpc>
                  <a:spcPts val="6304"/>
                </a:lnSpc>
                <a:spcBef>
                  <a:spcPct val="0"/>
                </a:spcBef>
              </a:pPr>
              <a:r>
                <a:rPr lang="en-US" sz="5253" b="1">
                  <a:solidFill>
                    <a:srgbClr val="2B2B2B"/>
                  </a:solidFill>
                  <a:latin typeface="Agrandir Bold"/>
                  <a:ea typeface="Agrandir Bold"/>
                  <a:cs typeface="Agrandir Bold"/>
                  <a:sym typeface="Agrandir Bold"/>
                </a:rPr>
                <a:t>Conclusion</a:t>
              </a:r>
            </a:p>
          </p:txBody>
        </p:sp>
      </p:grpSp>
      <p:sp>
        <p:nvSpPr>
          <p:cNvPr id="12" name="TextBox 12"/>
          <p:cNvSpPr txBox="1"/>
          <p:nvPr/>
        </p:nvSpPr>
        <p:spPr>
          <a:xfrm>
            <a:off x="555002" y="1959843"/>
            <a:ext cx="15507280" cy="6774278"/>
          </a:xfrm>
          <a:prstGeom prst="rect">
            <a:avLst/>
          </a:prstGeom>
        </p:spPr>
        <p:txBody>
          <a:bodyPr lIns="0" tIns="0" rIns="0" bIns="0" rtlCol="0" anchor="t">
            <a:spAutoFit/>
          </a:bodyPr>
          <a:lstStyle/>
          <a:p>
            <a:pPr marL="596990" lvl="1" indent="-298495" algn="l">
              <a:lnSpc>
                <a:spcPts val="3871"/>
              </a:lnSpc>
              <a:buFont typeface="Arial"/>
              <a:buChar char="•"/>
            </a:pPr>
            <a:r>
              <a:rPr lang="en-US" sz="2765">
                <a:solidFill>
                  <a:srgbClr val="2B2B2B"/>
                </a:solidFill>
                <a:latin typeface="Canva Sans"/>
                <a:ea typeface="Canva Sans"/>
                <a:cs typeface="Canva Sans"/>
                <a:sym typeface="Canva Sans"/>
              </a:rPr>
              <a:t>The crop recommendation system uses data and machine learning to help farmers choose crops based on soil, climate, and location, improving productivity and sustainability.</a:t>
            </a:r>
          </a:p>
          <a:p>
            <a:pPr marL="596990" lvl="1" indent="-298495" algn="l">
              <a:lnSpc>
                <a:spcPts val="3871"/>
              </a:lnSpc>
              <a:buFont typeface="Arial"/>
              <a:buChar char="•"/>
            </a:pPr>
            <a:r>
              <a:rPr lang="en-US" sz="2765">
                <a:solidFill>
                  <a:srgbClr val="2B2B2B"/>
                </a:solidFill>
                <a:latin typeface="Canva Sans"/>
                <a:ea typeface="Canva Sans"/>
                <a:cs typeface="Canva Sans"/>
                <a:sym typeface="Canva Sans"/>
              </a:rPr>
              <a:t>Key limitations include reliance on accurate data, challenges in adapting to different regions, and accessibility issues for small-scale farmers due to technology and language barriers.</a:t>
            </a:r>
          </a:p>
          <a:p>
            <a:pPr marL="596990" lvl="1" indent="-298495" algn="l">
              <a:lnSpc>
                <a:spcPts val="3871"/>
              </a:lnSpc>
              <a:buFont typeface="Arial"/>
              <a:buChar char="•"/>
            </a:pPr>
            <a:r>
              <a:rPr lang="en-US" sz="2765">
                <a:solidFill>
                  <a:srgbClr val="2B2B2B"/>
                </a:solidFill>
                <a:latin typeface="Canva Sans"/>
                <a:ea typeface="Canva Sans"/>
                <a:cs typeface="Canva Sans"/>
                <a:sym typeface="Canva Sans"/>
              </a:rPr>
              <a:t>Environmental changes require regular updates to ensure the system provides relevant and accurate recommendations.</a:t>
            </a:r>
          </a:p>
          <a:p>
            <a:pPr marL="596990" lvl="1" indent="-298495" algn="l">
              <a:lnSpc>
                <a:spcPts val="3871"/>
              </a:lnSpc>
              <a:buFont typeface="Arial"/>
              <a:buChar char="•"/>
            </a:pPr>
            <a:r>
              <a:rPr lang="en-US" sz="2765">
                <a:solidFill>
                  <a:srgbClr val="2B2B2B"/>
                </a:solidFill>
                <a:latin typeface="Canva Sans"/>
                <a:ea typeface="Canva Sans"/>
                <a:cs typeface="Canva Sans"/>
                <a:sym typeface="Canva Sans"/>
              </a:rPr>
              <a:t>Planned improvements include real-time updates via sensors and satellite data, support for local languages, pest management tools, and personalized irrigation and fertilizer planning.</a:t>
            </a:r>
          </a:p>
          <a:p>
            <a:pPr marL="596990" lvl="1" indent="-298495" algn="l">
              <a:lnSpc>
                <a:spcPts val="3871"/>
              </a:lnSpc>
              <a:buFont typeface="Arial"/>
              <a:buChar char="•"/>
            </a:pPr>
            <a:r>
              <a:rPr lang="en-US" sz="2765">
                <a:solidFill>
                  <a:srgbClr val="2B2B2B"/>
                </a:solidFill>
                <a:latin typeface="Canva Sans"/>
                <a:ea typeface="Canva Sans"/>
                <a:cs typeface="Canva Sans"/>
                <a:sym typeface="Canva Sans"/>
              </a:rPr>
              <a:t>With these enhancements, the system can empower farmers to grow better crops, reduce risks, and promote sustainable agriculture.</a:t>
            </a:r>
          </a:p>
          <a:p>
            <a:pPr algn="l">
              <a:lnSpc>
                <a:spcPts val="3871"/>
              </a:lnSpc>
            </a:pPr>
            <a:endParaRPr lang="en-US" sz="2765">
              <a:solidFill>
                <a:srgbClr val="2B2B2B"/>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5279649" y="0"/>
            <a:ext cx="7728702" cy="1122712"/>
            <a:chOff x="0" y="0"/>
            <a:chExt cx="10304936" cy="1496949"/>
          </a:xfrm>
        </p:grpSpPr>
        <p:grpSp>
          <p:nvGrpSpPr>
            <p:cNvPr id="3" name="Group 3"/>
            <p:cNvGrpSpPr/>
            <p:nvPr/>
          </p:nvGrpSpPr>
          <p:grpSpPr>
            <a:xfrm>
              <a:off x="2901922" y="0"/>
              <a:ext cx="4501092" cy="1496949"/>
              <a:chOff x="0" y="0"/>
              <a:chExt cx="1094020" cy="363843"/>
            </a:xfrm>
          </p:grpSpPr>
          <p:sp>
            <p:nvSpPr>
              <p:cNvPr id="4" name="Freeform 4"/>
              <p:cNvSpPr/>
              <p:nvPr/>
            </p:nvSpPr>
            <p:spPr>
              <a:xfrm>
                <a:off x="0" y="0"/>
                <a:ext cx="1094020" cy="363843"/>
              </a:xfrm>
              <a:custGeom>
                <a:avLst/>
                <a:gdLst/>
                <a:ahLst/>
                <a:cxnLst/>
                <a:rect l="l" t="t" r="r" b="b"/>
                <a:pathLst>
                  <a:path w="1094020" h="363843">
                    <a:moveTo>
                      <a:pt x="890820" y="0"/>
                    </a:moveTo>
                    <a:cubicBezTo>
                      <a:pt x="1003044" y="0"/>
                      <a:pt x="1094020" y="81449"/>
                      <a:pt x="1094020" y="181922"/>
                    </a:cubicBezTo>
                    <a:cubicBezTo>
                      <a:pt x="1094020" y="282394"/>
                      <a:pt x="1003044" y="363843"/>
                      <a:pt x="890820" y="363843"/>
                    </a:cubicBezTo>
                    <a:lnTo>
                      <a:pt x="203200" y="363843"/>
                    </a:lnTo>
                    <a:cubicBezTo>
                      <a:pt x="90976" y="363843"/>
                      <a:pt x="0" y="282394"/>
                      <a:pt x="0" y="181922"/>
                    </a:cubicBezTo>
                    <a:cubicBezTo>
                      <a:pt x="0" y="81449"/>
                      <a:pt x="90976" y="0"/>
                      <a:pt x="203200" y="0"/>
                    </a:cubicBezTo>
                    <a:close/>
                  </a:path>
                </a:pathLst>
              </a:custGeom>
              <a:solidFill>
                <a:srgbClr val="114B5E">
                  <a:alpha val="77647"/>
                </a:srgbClr>
              </a:solidFill>
            </p:spPr>
            <p:txBody>
              <a:bodyPr/>
              <a:lstStyle/>
              <a:p>
                <a:endParaRPr lang="en-IN"/>
              </a:p>
            </p:txBody>
          </p:sp>
          <p:sp>
            <p:nvSpPr>
              <p:cNvPr id="5" name="TextBox 5"/>
              <p:cNvSpPr txBox="1"/>
              <p:nvPr/>
            </p:nvSpPr>
            <p:spPr>
              <a:xfrm>
                <a:off x="0" y="-104775"/>
                <a:ext cx="1094020" cy="468618"/>
              </a:xfrm>
              <a:prstGeom prst="rect">
                <a:avLst/>
              </a:prstGeom>
            </p:spPr>
            <p:txBody>
              <a:bodyPr lIns="50800" tIns="50800" rIns="50800" bIns="50800" rtlCol="0" anchor="ctr"/>
              <a:lstStyle/>
              <a:p>
                <a:pPr algn="ctr">
                  <a:lnSpc>
                    <a:spcPts val="3080"/>
                  </a:lnSpc>
                </a:pPr>
                <a:endParaRPr/>
              </a:p>
            </p:txBody>
          </p:sp>
        </p:grpSp>
        <p:sp>
          <p:nvSpPr>
            <p:cNvPr id="6" name="TextBox 6"/>
            <p:cNvSpPr txBox="1"/>
            <p:nvPr/>
          </p:nvSpPr>
          <p:spPr>
            <a:xfrm>
              <a:off x="0" y="197334"/>
              <a:ext cx="10304936" cy="1101725"/>
            </a:xfrm>
            <a:prstGeom prst="rect">
              <a:avLst/>
            </a:prstGeom>
          </p:spPr>
          <p:txBody>
            <a:bodyPr lIns="0" tIns="0" rIns="0" bIns="0" rtlCol="0" anchor="t">
              <a:spAutoFit/>
            </a:bodyPr>
            <a:lstStyle/>
            <a:p>
              <a:pPr marL="0" lvl="0" indent="0" algn="ctr">
                <a:lnSpc>
                  <a:spcPts val="5788"/>
                </a:lnSpc>
              </a:pPr>
              <a:r>
                <a:rPr lang="en-US" sz="4823" b="1">
                  <a:solidFill>
                    <a:srgbClr val="2B2B2B"/>
                  </a:solidFill>
                  <a:latin typeface="Agrandir Bold"/>
                  <a:ea typeface="Agrandir Bold"/>
                  <a:cs typeface="Agrandir Bold"/>
                  <a:sym typeface="Agrandir Bold"/>
                </a:rPr>
                <a:t>RESULT</a:t>
              </a:r>
            </a:p>
          </p:txBody>
        </p:sp>
      </p:grpSp>
      <p:sp>
        <p:nvSpPr>
          <p:cNvPr id="7" name="AutoShape 7"/>
          <p:cNvSpPr/>
          <p:nvPr/>
        </p:nvSpPr>
        <p:spPr>
          <a:xfrm flipH="1">
            <a:off x="9105900" y="2016440"/>
            <a:ext cx="19050" cy="7241910"/>
          </a:xfrm>
          <a:prstGeom prst="line">
            <a:avLst/>
          </a:prstGeom>
          <a:ln w="38100" cap="flat">
            <a:solidFill>
              <a:srgbClr val="000000"/>
            </a:solidFill>
            <a:prstDash val="solid"/>
            <a:headEnd type="none" w="sm" len="sm"/>
            <a:tailEnd type="none" w="sm" len="sm"/>
          </a:ln>
        </p:spPr>
        <p:txBody>
          <a:bodyPr/>
          <a:lstStyle/>
          <a:p>
            <a:endParaRPr lang="en-IN"/>
          </a:p>
        </p:txBody>
      </p:sp>
      <p:grpSp>
        <p:nvGrpSpPr>
          <p:cNvPr id="8" name="Group 8"/>
          <p:cNvGrpSpPr/>
          <p:nvPr/>
        </p:nvGrpSpPr>
        <p:grpSpPr>
          <a:xfrm>
            <a:off x="1714585" y="1030770"/>
            <a:ext cx="6297251" cy="914772"/>
            <a:chOff x="0" y="0"/>
            <a:chExt cx="8396334" cy="1219695"/>
          </a:xfrm>
        </p:grpSpPr>
        <p:grpSp>
          <p:nvGrpSpPr>
            <p:cNvPr id="9" name="Group 9"/>
            <p:cNvGrpSpPr/>
            <p:nvPr/>
          </p:nvGrpSpPr>
          <p:grpSpPr>
            <a:xfrm>
              <a:off x="2364450" y="0"/>
              <a:ext cx="3667434" cy="1219695"/>
              <a:chOff x="0" y="0"/>
              <a:chExt cx="1094020" cy="363843"/>
            </a:xfrm>
          </p:grpSpPr>
          <p:sp>
            <p:nvSpPr>
              <p:cNvPr id="10" name="Freeform 10"/>
              <p:cNvSpPr/>
              <p:nvPr/>
            </p:nvSpPr>
            <p:spPr>
              <a:xfrm>
                <a:off x="0" y="0"/>
                <a:ext cx="1094020" cy="363843"/>
              </a:xfrm>
              <a:custGeom>
                <a:avLst/>
                <a:gdLst/>
                <a:ahLst/>
                <a:cxnLst/>
                <a:rect l="l" t="t" r="r" b="b"/>
                <a:pathLst>
                  <a:path w="1094020" h="363843">
                    <a:moveTo>
                      <a:pt x="890820" y="0"/>
                    </a:moveTo>
                    <a:cubicBezTo>
                      <a:pt x="1003044" y="0"/>
                      <a:pt x="1094020" y="81449"/>
                      <a:pt x="1094020" y="181922"/>
                    </a:cubicBezTo>
                    <a:cubicBezTo>
                      <a:pt x="1094020" y="282394"/>
                      <a:pt x="1003044" y="363843"/>
                      <a:pt x="890820" y="363843"/>
                    </a:cubicBezTo>
                    <a:lnTo>
                      <a:pt x="203200" y="363843"/>
                    </a:lnTo>
                    <a:cubicBezTo>
                      <a:pt x="90976" y="363843"/>
                      <a:pt x="0" y="282394"/>
                      <a:pt x="0" y="181922"/>
                    </a:cubicBezTo>
                    <a:cubicBezTo>
                      <a:pt x="0" y="81449"/>
                      <a:pt x="90976" y="0"/>
                      <a:pt x="203200" y="0"/>
                    </a:cubicBezTo>
                    <a:close/>
                  </a:path>
                </a:pathLst>
              </a:custGeom>
              <a:solidFill>
                <a:srgbClr val="114B5E">
                  <a:alpha val="30980"/>
                </a:srgbClr>
              </a:solidFill>
            </p:spPr>
            <p:txBody>
              <a:bodyPr/>
              <a:lstStyle/>
              <a:p>
                <a:endParaRPr lang="en-IN"/>
              </a:p>
            </p:txBody>
          </p:sp>
          <p:sp>
            <p:nvSpPr>
              <p:cNvPr id="11" name="TextBox 11"/>
              <p:cNvSpPr txBox="1"/>
              <p:nvPr/>
            </p:nvSpPr>
            <p:spPr>
              <a:xfrm>
                <a:off x="0" y="-104775"/>
                <a:ext cx="1094020" cy="468618"/>
              </a:xfrm>
              <a:prstGeom prst="rect">
                <a:avLst/>
              </a:prstGeom>
            </p:spPr>
            <p:txBody>
              <a:bodyPr lIns="50800" tIns="50800" rIns="50800" bIns="50800" rtlCol="0" anchor="ctr"/>
              <a:lstStyle/>
              <a:p>
                <a:pPr algn="ctr">
                  <a:lnSpc>
                    <a:spcPts val="3080"/>
                  </a:lnSpc>
                </a:pPr>
                <a:endParaRPr/>
              </a:p>
            </p:txBody>
          </p:sp>
        </p:grpSp>
        <p:sp>
          <p:nvSpPr>
            <p:cNvPr id="12" name="TextBox 12"/>
            <p:cNvSpPr txBox="1"/>
            <p:nvPr/>
          </p:nvSpPr>
          <p:spPr>
            <a:xfrm>
              <a:off x="0" y="147376"/>
              <a:ext cx="8396334" cy="911081"/>
            </a:xfrm>
            <a:prstGeom prst="rect">
              <a:avLst/>
            </a:prstGeom>
          </p:spPr>
          <p:txBody>
            <a:bodyPr lIns="0" tIns="0" rIns="0" bIns="0" rtlCol="0" anchor="t">
              <a:spAutoFit/>
            </a:bodyPr>
            <a:lstStyle/>
            <a:p>
              <a:pPr marL="0" lvl="0" indent="0" algn="ctr">
                <a:lnSpc>
                  <a:spcPts val="4716"/>
                </a:lnSpc>
              </a:pPr>
              <a:r>
                <a:rPr lang="en-US" sz="3930" b="1">
                  <a:solidFill>
                    <a:srgbClr val="2B2B2B"/>
                  </a:solidFill>
                  <a:latin typeface="Agrandir Bold"/>
                  <a:ea typeface="Agrandir Bold"/>
                  <a:cs typeface="Agrandir Bold"/>
                  <a:sym typeface="Agrandir Bold"/>
                </a:rPr>
                <a:t>INPUT</a:t>
              </a:r>
            </a:p>
          </p:txBody>
        </p:sp>
      </p:grpSp>
      <p:grpSp>
        <p:nvGrpSpPr>
          <p:cNvPr id="13" name="Group 13"/>
          <p:cNvGrpSpPr/>
          <p:nvPr/>
        </p:nvGrpSpPr>
        <p:grpSpPr>
          <a:xfrm>
            <a:off x="10772125" y="1926562"/>
            <a:ext cx="6116833" cy="888563"/>
            <a:chOff x="0" y="0"/>
            <a:chExt cx="8155777" cy="1184751"/>
          </a:xfrm>
        </p:grpSpPr>
        <p:grpSp>
          <p:nvGrpSpPr>
            <p:cNvPr id="14" name="Group 14"/>
            <p:cNvGrpSpPr/>
            <p:nvPr/>
          </p:nvGrpSpPr>
          <p:grpSpPr>
            <a:xfrm>
              <a:off x="2296708" y="0"/>
              <a:ext cx="3562361" cy="1184751"/>
              <a:chOff x="0" y="0"/>
              <a:chExt cx="1094020" cy="363843"/>
            </a:xfrm>
          </p:grpSpPr>
          <p:sp>
            <p:nvSpPr>
              <p:cNvPr id="15" name="Freeform 15"/>
              <p:cNvSpPr/>
              <p:nvPr/>
            </p:nvSpPr>
            <p:spPr>
              <a:xfrm>
                <a:off x="0" y="0"/>
                <a:ext cx="1094020" cy="363843"/>
              </a:xfrm>
              <a:custGeom>
                <a:avLst/>
                <a:gdLst/>
                <a:ahLst/>
                <a:cxnLst/>
                <a:rect l="l" t="t" r="r" b="b"/>
                <a:pathLst>
                  <a:path w="1094020" h="363843">
                    <a:moveTo>
                      <a:pt x="890820" y="0"/>
                    </a:moveTo>
                    <a:cubicBezTo>
                      <a:pt x="1003044" y="0"/>
                      <a:pt x="1094020" y="81449"/>
                      <a:pt x="1094020" y="181922"/>
                    </a:cubicBezTo>
                    <a:cubicBezTo>
                      <a:pt x="1094020" y="282394"/>
                      <a:pt x="1003044" y="363843"/>
                      <a:pt x="890820" y="363843"/>
                    </a:cubicBezTo>
                    <a:lnTo>
                      <a:pt x="203200" y="363843"/>
                    </a:lnTo>
                    <a:cubicBezTo>
                      <a:pt x="90976" y="363843"/>
                      <a:pt x="0" y="282394"/>
                      <a:pt x="0" y="181922"/>
                    </a:cubicBezTo>
                    <a:cubicBezTo>
                      <a:pt x="0" y="81449"/>
                      <a:pt x="90976" y="0"/>
                      <a:pt x="203200" y="0"/>
                    </a:cubicBezTo>
                    <a:close/>
                  </a:path>
                </a:pathLst>
              </a:custGeom>
              <a:solidFill>
                <a:srgbClr val="114B5E">
                  <a:alpha val="30980"/>
                </a:srgbClr>
              </a:solidFill>
            </p:spPr>
            <p:txBody>
              <a:bodyPr/>
              <a:lstStyle/>
              <a:p>
                <a:endParaRPr lang="en-IN"/>
              </a:p>
            </p:txBody>
          </p:sp>
          <p:sp>
            <p:nvSpPr>
              <p:cNvPr id="16" name="TextBox 16"/>
              <p:cNvSpPr txBox="1"/>
              <p:nvPr/>
            </p:nvSpPr>
            <p:spPr>
              <a:xfrm>
                <a:off x="0" y="-104775"/>
                <a:ext cx="1094020" cy="468618"/>
              </a:xfrm>
              <a:prstGeom prst="rect">
                <a:avLst/>
              </a:prstGeom>
            </p:spPr>
            <p:txBody>
              <a:bodyPr lIns="50800" tIns="50800" rIns="50800" bIns="50800" rtlCol="0" anchor="ctr"/>
              <a:lstStyle/>
              <a:p>
                <a:pPr algn="ctr">
                  <a:lnSpc>
                    <a:spcPts val="3080"/>
                  </a:lnSpc>
                </a:pPr>
                <a:endParaRPr/>
              </a:p>
            </p:txBody>
          </p:sp>
        </p:grpSp>
        <p:sp>
          <p:nvSpPr>
            <p:cNvPr id="17" name="TextBox 17"/>
            <p:cNvSpPr txBox="1"/>
            <p:nvPr/>
          </p:nvSpPr>
          <p:spPr>
            <a:xfrm>
              <a:off x="0" y="149404"/>
              <a:ext cx="8155777" cy="878728"/>
            </a:xfrm>
            <a:prstGeom prst="rect">
              <a:avLst/>
            </a:prstGeom>
          </p:spPr>
          <p:txBody>
            <a:bodyPr lIns="0" tIns="0" rIns="0" bIns="0" rtlCol="0" anchor="t">
              <a:spAutoFit/>
            </a:bodyPr>
            <a:lstStyle/>
            <a:p>
              <a:pPr marL="0" lvl="0" indent="0" algn="ctr">
                <a:lnSpc>
                  <a:spcPts val="4581"/>
                </a:lnSpc>
              </a:pPr>
              <a:r>
                <a:rPr lang="en-US" sz="3817" b="1">
                  <a:solidFill>
                    <a:srgbClr val="2B2B2B"/>
                  </a:solidFill>
                  <a:latin typeface="Agrandir Bold"/>
                  <a:ea typeface="Agrandir Bold"/>
                  <a:cs typeface="Agrandir Bold"/>
                  <a:sym typeface="Agrandir Bold"/>
                </a:rPr>
                <a:t>OUTPUT</a:t>
              </a:r>
            </a:p>
          </p:txBody>
        </p:sp>
      </p:grpSp>
      <p:sp>
        <p:nvSpPr>
          <p:cNvPr id="18" name="TextBox 18"/>
          <p:cNvSpPr txBox="1"/>
          <p:nvPr/>
        </p:nvSpPr>
        <p:spPr>
          <a:xfrm>
            <a:off x="1524661" y="1863990"/>
            <a:ext cx="6487175" cy="506853"/>
          </a:xfrm>
          <a:prstGeom prst="rect">
            <a:avLst/>
          </a:prstGeom>
        </p:spPr>
        <p:txBody>
          <a:bodyPr lIns="0" tIns="0" rIns="0" bIns="0" rtlCol="0" anchor="t">
            <a:spAutoFit/>
          </a:bodyPr>
          <a:lstStyle/>
          <a:p>
            <a:pPr algn="l">
              <a:lnSpc>
                <a:spcPts val="3664"/>
              </a:lnSpc>
            </a:pPr>
            <a:r>
              <a:rPr lang="en-US" sz="2379" b="1" spc="54">
                <a:solidFill>
                  <a:srgbClr val="2B2B2B"/>
                </a:solidFill>
                <a:latin typeface="Agrandir Bold"/>
                <a:ea typeface="Agrandir Bold"/>
                <a:cs typeface="Agrandir Bold"/>
                <a:sym typeface="Agrandir Bold"/>
              </a:rPr>
              <a:t>1.Crop Recommendation</a:t>
            </a:r>
          </a:p>
        </p:txBody>
      </p:sp>
      <p:sp>
        <p:nvSpPr>
          <p:cNvPr id="19" name="TextBox 19"/>
          <p:cNvSpPr txBox="1"/>
          <p:nvPr/>
        </p:nvSpPr>
        <p:spPr>
          <a:xfrm>
            <a:off x="10772125" y="4504311"/>
            <a:ext cx="6487175" cy="1802253"/>
          </a:xfrm>
          <a:prstGeom prst="rect">
            <a:avLst/>
          </a:prstGeom>
        </p:spPr>
        <p:txBody>
          <a:bodyPr lIns="0" tIns="0" rIns="0" bIns="0" rtlCol="0" anchor="t">
            <a:spAutoFit/>
          </a:bodyPr>
          <a:lstStyle/>
          <a:p>
            <a:pPr marL="513735" lvl="1" indent="-256867" algn="just">
              <a:lnSpc>
                <a:spcPts val="3664"/>
              </a:lnSpc>
              <a:buAutoNum type="arabicPeriod"/>
            </a:pPr>
            <a:r>
              <a:rPr lang="en-US" sz="2379" b="1" spc="54">
                <a:solidFill>
                  <a:srgbClr val="2B2B2B"/>
                </a:solidFill>
                <a:latin typeface="Canva Sans Bold"/>
                <a:ea typeface="Canva Sans Bold"/>
                <a:cs typeface="Canva Sans Bold"/>
                <a:sym typeface="Canva Sans Bold"/>
              </a:rPr>
              <a:t>Crop Recommendation:</a:t>
            </a:r>
          </a:p>
          <a:p>
            <a:pPr marL="513735" lvl="1" indent="-256867" algn="just">
              <a:lnSpc>
                <a:spcPts val="3664"/>
              </a:lnSpc>
              <a:buFont typeface="Arial"/>
              <a:buChar char="•"/>
            </a:pPr>
            <a:r>
              <a:rPr lang="en-US" sz="2379" spc="54">
                <a:solidFill>
                  <a:srgbClr val="2B2B2B"/>
                </a:solidFill>
                <a:latin typeface="Canva Sans"/>
                <a:ea typeface="Canva Sans"/>
                <a:cs typeface="Canva Sans"/>
                <a:sym typeface="Canva Sans"/>
              </a:rPr>
              <a:t>Type of Crop</a:t>
            </a:r>
          </a:p>
          <a:p>
            <a:pPr marL="513735" lvl="1" indent="-256867" algn="just">
              <a:lnSpc>
                <a:spcPts val="3664"/>
              </a:lnSpc>
              <a:buAutoNum type="arabicPeriod"/>
            </a:pPr>
            <a:r>
              <a:rPr lang="en-US" sz="2379" b="1" spc="54">
                <a:solidFill>
                  <a:srgbClr val="2B2B2B"/>
                </a:solidFill>
                <a:latin typeface="Canva Sans Bold"/>
                <a:ea typeface="Canva Sans Bold"/>
                <a:cs typeface="Canva Sans Bold"/>
                <a:sym typeface="Canva Sans Bold"/>
              </a:rPr>
              <a:t>Yield Prediction:</a:t>
            </a:r>
          </a:p>
          <a:p>
            <a:pPr marL="513735" lvl="1" indent="-256867" algn="just">
              <a:lnSpc>
                <a:spcPts val="3664"/>
              </a:lnSpc>
              <a:buFont typeface="Arial"/>
              <a:buChar char="•"/>
            </a:pPr>
            <a:r>
              <a:rPr lang="en-US" sz="2379" spc="54">
                <a:solidFill>
                  <a:srgbClr val="2B2B2B"/>
                </a:solidFill>
                <a:latin typeface="Canva Sans"/>
                <a:ea typeface="Canva Sans"/>
                <a:cs typeface="Canva Sans"/>
                <a:sym typeface="Canva Sans"/>
              </a:rPr>
              <a:t>Amount of Yield(hg/ha)</a:t>
            </a:r>
          </a:p>
        </p:txBody>
      </p:sp>
      <p:sp>
        <p:nvSpPr>
          <p:cNvPr id="20" name="TextBox 20"/>
          <p:cNvSpPr txBox="1"/>
          <p:nvPr/>
        </p:nvSpPr>
        <p:spPr>
          <a:xfrm>
            <a:off x="1714585" y="2432487"/>
            <a:ext cx="2572703" cy="3116840"/>
          </a:xfrm>
          <a:prstGeom prst="rect">
            <a:avLst/>
          </a:prstGeom>
        </p:spPr>
        <p:txBody>
          <a:bodyPr lIns="0" tIns="0" rIns="0" bIns="0" rtlCol="0" anchor="t">
            <a:spAutoFit/>
          </a:bodyPr>
          <a:lstStyle/>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Nitrogen </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Phosphorus </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Potassium</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Temperature</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Humidity</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pH Value</a:t>
            </a:r>
          </a:p>
          <a:p>
            <a:pPr marL="548338" lvl="1" indent="-274169" algn="l">
              <a:lnSpc>
                <a:spcPts val="3555"/>
              </a:lnSpc>
              <a:buFont typeface="Arial"/>
              <a:buChar char="•"/>
            </a:pPr>
            <a:r>
              <a:rPr lang="en-US" sz="2539">
                <a:solidFill>
                  <a:srgbClr val="2B2B2B"/>
                </a:solidFill>
                <a:latin typeface="Canva Sans"/>
                <a:ea typeface="Canva Sans"/>
                <a:cs typeface="Canva Sans"/>
                <a:sym typeface="Canva Sans"/>
              </a:rPr>
              <a:t>Rainfall</a:t>
            </a:r>
          </a:p>
        </p:txBody>
      </p:sp>
      <p:sp>
        <p:nvSpPr>
          <p:cNvPr id="21" name="TextBox 21"/>
          <p:cNvSpPr txBox="1"/>
          <p:nvPr/>
        </p:nvSpPr>
        <p:spPr>
          <a:xfrm>
            <a:off x="1524661" y="6230364"/>
            <a:ext cx="3754988" cy="506853"/>
          </a:xfrm>
          <a:prstGeom prst="rect">
            <a:avLst/>
          </a:prstGeom>
        </p:spPr>
        <p:txBody>
          <a:bodyPr lIns="0" tIns="0" rIns="0" bIns="0" rtlCol="0" anchor="t">
            <a:spAutoFit/>
          </a:bodyPr>
          <a:lstStyle/>
          <a:p>
            <a:pPr marL="0" lvl="0" indent="0" algn="l">
              <a:lnSpc>
                <a:spcPts val="3664"/>
              </a:lnSpc>
              <a:spcBef>
                <a:spcPct val="0"/>
              </a:spcBef>
            </a:pPr>
            <a:r>
              <a:rPr lang="en-US" sz="2379" b="1" u="none" strike="noStrike" spc="54">
                <a:solidFill>
                  <a:srgbClr val="2B2B2B"/>
                </a:solidFill>
                <a:latin typeface="Agrandir Bold"/>
                <a:ea typeface="Agrandir Bold"/>
                <a:cs typeface="Agrandir Bold"/>
                <a:sym typeface="Agrandir Bold"/>
              </a:rPr>
              <a:t>2.Yield Prediction(hg/ha)</a:t>
            </a:r>
          </a:p>
        </p:txBody>
      </p:sp>
      <p:sp>
        <p:nvSpPr>
          <p:cNvPr id="22" name="TextBox 22"/>
          <p:cNvSpPr txBox="1"/>
          <p:nvPr/>
        </p:nvSpPr>
        <p:spPr>
          <a:xfrm>
            <a:off x="1714585" y="6794367"/>
            <a:ext cx="6424018" cy="2669165"/>
          </a:xfrm>
          <a:prstGeom prst="rect">
            <a:avLst/>
          </a:prstGeom>
        </p:spPr>
        <p:txBody>
          <a:bodyPr lIns="0" tIns="0" rIns="0" bIns="0" rtlCol="0" anchor="t">
            <a:spAutoFit/>
          </a:bodyPr>
          <a:lstStyle/>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Year</a:t>
            </a:r>
          </a:p>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Average Rainfall (mm/year)</a:t>
            </a:r>
          </a:p>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Pesticides (tonnes)</a:t>
            </a:r>
          </a:p>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Average Temperature (°C)</a:t>
            </a:r>
          </a:p>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Area (The geographical region) </a:t>
            </a:r>
          </a:p>
          <a:p>
            <a:pPr marL="548338" lvl="1" indent="-274169" algn="just">
              <a:lnSpc>
                <a:spcPts val="3555"/>
              </a:lnSpc>
              <a:buFont typeface="Arial"/>
              <a:buChar char="•"/>
            </a:pPr>
            <a:r>
              <a:rPr lang="en-US" sz="2539">
                <a:solidFill>
                  <a:srgbClr val="2B2B2B"/>
                </a:solidFill>
                <a:latin typeface="Canva Sans"/>
                <a:ea typeface="Canva Sans"/>
                <a:cs typeface="Canva Sans"/>
                <a:sym typeface="Canva Sans"/>
              </a:rPr>
              <a:t>Item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1311111" y="3899383"/>
            <a:ext cx="15665777" cy="3435578"/>
            <a:chOff x="0" y="0"/>
            <a:chExt cx="20887703" cy="4580770"/>
          </a:xfrm>
        </p:grpSpPr>
        <p:sp>
          <p:nvSpPr>
            <p:cNvPr id="4" name="TextBox 4"/>
            <p:cNvSpPr txBox="1"/>
            <p:nvPr/>
          </p:nvSpPr>
          <p:spPr>
            <a:xfrm>
              <a:off x="0" y="0"/>
              <a:ext cx="20887703" cy="2628147"/>
            </a:xfrm>
            <a:prstGeom prst="rect">
              <a:avLst/>
            </a:prstGeom>
          </p:spPr>
          <p:txBody>
            <a:bodyPr lIns="0" tIns="0" rIns="0" bIns="0" rtlCol="0" anchor="t">
              <a:spAutoFit/>
            </a:bodyPr>
            <a:lstStyle/>
            <a:p>
              <a:pPr marL="0" lvl="0" indent="0" algn="ctr">
                <a:lnSpc>
                  <a:spcPts val="15544"/>
                </a:lnSpc>
                <a:spcBef>
                  <a:spcPct val="0"/>
                </a:spcBef>
              </a:pPr>
              <a:r>
                <a:rPr lang="en-US" sz="12953">
                  <a:solidFill>
                    <a:srgbClr val="2B2B2B"/>
                  </a:solidFill>
                  <a:latin typeface="Brittany"/>
                  <a:ea typeface="Brittany"/>
                  <a:cs typeface="Brittany"/>
                  <a:sym typeface="Brittany"/>
                </a:rPr>
                <a:t>Thank You</a:t>
              </a:r>
            </a:p>
          </p:txBody>
        </p:sp>
        <p:sp>
          <p:nvSpPr>
            <p:cNvPr id="5" name="TextBox 5"/>
            <p:cNvSpPr txBox="1"/>
            <p:nvPr/>
          </p:nvSpPr>
          <p:spPr>
            <a:xfrm>
              <a:off x="0" y="3396548"/>
              <a:ext cx="20887703" cy="1184222"/>
            </a:xfrm>
            <a:prstGeom prst="rect">
              <a:avLst/>
            </a:prstGeom>
          </p:spPr>
          <p:txBody>
            <a:bodyPr lIns="0" tIns="0" rIns="0" bIns="0" rtlCol="0" anchor="t">
              <a:spAutoFit/>
            </a:bodyPr>
            <a:lstStyle/>
            <a:p>
              <a:pPr marL="0" lvl="0" indent="0" algn="ctr">
                <a:lnSpc>
                  <a:spcPts val="6736"/>
                </a:lnSpc>
              </a:pPr>
              <a:endParaRP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3160865" y="-114300"/>
            <a:ext cx="11090879" cy="2715528"/>
            <a:chOff x="3934" y="-158424"/>
            <a:chExt cx="2096752" cy="513377"/>
          </a:xfrm>
        </p:grpSpPr>
        <p:sp>
          <p:nvSpPr>
            <p:cNvPr id="3" name="Freeform 3"/>
            <p:cNvSpPr/>
            <p:nvPr/>
          </p:nvSpPr>
          <p:spPr>
            <a:xfrm>
              <a:off x="9485" y="-67640"/>
              <a:ext cx="2091201" cy="246677"/>
            </a:xfrm>
            <a:custGeom>
              <a:avLst/>
              <a:gdLst/>
              <a:ahLst/>
              <a:cxnLst/>
              <a:rect l="l" t="t" r="r" b="b"/>
              <a:pathLst>
                <a:path w="2091201" h="246677">
                  <a:moveTo>
                    <a:pt x="1888001" y="0"/>
                  </a:moveTo>
                  <a:cubicBezTo>
                    <a:pt x="2000226" y="0"/>
                    <a:pt x="2091201" y="55220"/>
                    <a:pt x="2091201" y="123338"/>
                  </a:cubicBezTo>
                  <a:cubicBezTo>
                    <a:pt x="2091201" y="191456"/>
                    <a:pt x="2000226" y="246677"/>
                    <a:pt x="1888001" y="246677"/>
                  </a:cubicBezTo>
                  <a:lnTo>
                    <a:pt x="203200" y="246677"/>
                  </a:lnTo>
                  <a:cubicBezTo>
                    <a:pt x="90976" y="246677"/>
                    <a:pt x="0" y="191456"/>
                    <a:pt x="0" y="123338"/>
                  </a:cubicBezTo>
                  <a:cubicBezTo>
                    <a:pt x="0" y="55220"/>
                    <a:pt x="90976" y="0"/>
                    <a:pt x="203200" y="0"/>
                  </a:cubicBezTo>
                  <a:close/>
                </a:path>
              </a:pathLst>
            </a:custGeom>
            <a:solidFill>
              <a:srgbClr val="114B5E">
                <a:alpha val="77647"/>
              </a:srgbClr>
            </a:solidFill>
          </p:spPr>
          <p:txBody>
            <a:bodyPr/>
            <a:lstStyle/>
            <a:p>
              <a:endParaRPr lang="en-IN"/>
            </a:p>
          </p:txBody>
        </p:sp>
        <p:sp>
          <p:nvSpPr>
            <p:cNvPr id="4" name="TextBox 4"/>
            <p:cNvSpPr txBox="1"/>
            <p:nvPr/>
          </p:nvSpPr>
          <p:spPr>
            <a:xfrm>
              <a:off x="3934" y="-158424"/>
              <a:ext cx="2091201" cy="513377"/>
            </a:xfrm>
            <a:prstGeom prst="rect">
              <a:avLst/>
            </a:prstGeom>
          </p:spPr>
          <p:txBody>
            <a:bodyPr lIns="56137" tIns="56137" rIns="56137" bIns="56137" rtlCol="0" anchor="ctr"/>
            <a:lstStyle/>
            <a:p>
              <a:pPr algn="ctr">
                <a:lnSpc>
                  <a:spcPts val="7979"/>
                </a:lnSpc>
              </a:pPr>
              <a:r>
                <a:rPr lang="en-US" sz="5699" b="1" dirty="0">
                  <a:solidFill>
                    <a:srgbClr val="070606">
                      <a:alpha val="77647"/>
                    </a:srgbClr>
                  </a:solidFill>
                  <a:latin typeface="Agrandir Bold"/>
                  <a:ea typeface="Agrandir Bold"/>
                  <a:cs typeface="Agrandir Bold"/>
                  <a:sym typeface="Agrandir Bold"/>
                </a:rPr>
                <a:t>INTRODUCTION </a:t>
              </a:r>
            </a:p>
          </p:txBody>
        </p:sp>
      </p:grpSp>
      <p:pic>
        <p:nvPicPr>
          <p:cNvPr id="5" name="Picture 5"/>
          <p:cNvPicPr>
            <a:picLocks noChangeAspect="1"/>
          </p:cNvPicPr>
          <p:nvPr/>
        </p:nvPicPr>
        <p:blipFill>
          <a:blip r:embed="rId2">
            <a:alphaModFix amt="25000"/>
          </a:blip>
          <a:srcRect/>
          <a:stretch>
            <a:fillRect/>
          </a:stretch>
        </p:blipFill>
        <p:spPr>
          <a:xfrm>
            <a:off x="14869785" y="2755525"/>
            <a:ext cx="6293877" cy="5612932"/>
          </a:xfrm>
          <a:prstGeom prst="rect">
            <a:avLst/>
          </a:prstGeom>
        </p:spPr>
      </p:pic>
      <p:pic>
        <p:nvPicPr>
          <p:cNvPr id="6" name="Picture 6"/>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pic>
        <p:nvPicPr>
          <p:cNvPr id="7" name="Picture 7"/>
          <p:cNvPicPr>
            <a:picLocks noChangeAspect="1"/>
          </p:cNvPicPr>
          <p:nvPr/>
        </p:nvPicPr>
        <p:blipFill>
          <a:blip r:embed="rId2">
            <a:alphaModFix amt="25000"/>
          </a:blip>
          <a:srcRect/>
          <a:stretch>
            <a:fillRect/>
          </a:stretch>
        </p:blipFill>
        <p:spPr>
          <a:xfrm>
            <a:off x="-3078567" y="-2084827"/>
            <a:ext cx="6293877" cy="5612932"/>
          </a:xfrm>
          <a:prstGeom prst="rect">
            <a:avLst/>
          </a:prstGeom>
        </p:spPr>
      </p:pic>
      <p:sp>
        <p:nvSpPr>
          <p:cNvPr id="8" name="TextBox 8"/>
          <p:cNvSpPr txBox="1"/>
          <p:nvPr/>
        </p:nvSpPr>
        <p:spPr>
          <a:xfrm>
            <a:off x="1028700" y="2984137"/>
            <a:ext cx="15355211" cy="6581224"/>
          </a:xfrm>
          <a:prstGeom prst="rect">
            <a:avLst/>
          </a:prstGeom>
        </p:spPr>
        <p:txBody>
          <a:bodyPr lIns="0" tIns="0" rIns="0" bIns="0" rtlCol="0" anchor="t">
            <a:spAutoFit/>
          </a:bodyPr>
          <a:lstStyle/>
          <a:p>
            <a:pPr algn="l">
              <a:lnSpc>
                <a:spcPts val="4755"/>
              </a:lnSpc>
            </a:pPr>
            <a:r>
              <a:rPr lang="en-US" sz="3396">
                <a:solidFill>
                  <a:srgbClr val="000000"/>
                </a:solidFill>
                <a:latin typeface="Canva Sans"/>
                <a:ea typeface="Canva Sans"/>
                <a:cs typeface="Canva Sans"/>
                <a:sym typeface="Canva Sans"/>
              </a:rPr>
              <a:t>Agriculture supports 42.86% (According to the Economic Survey 2023-24) of India's population, with 54.6% engaged in it and 70% of rural households relying on it for livelihood. However, challenges like poor crop choices, outdated methods, and climate impacts hinder productivity and farmer stability. A proposed Machine Learning-based crop recommendation system will analyze soil, climate, and historical data to suggest optimal crops, promoting sustainable farming and improving incomes.</a:t>
            </a:r>
          </a:p>
          <a:p>
            <a:pPr algn="l">
              <a:lnSpc>
                <a:spcPts val="4755"/>
              </a:lnSpc>
            </a:pPr>
            <a:endParaRPr lang="en-US" sz="3396">
              <a:solidFill>
                <a:srgbClr val="000000"/>
              </a:solidFill>
              <a:latin typeface="Canva Sans"/>
              <a:ea typeface="Canva Sans"/>
              <a:cs typeface="Canva Sans"/>
              <a:sym typeface="Canva Sans"/>
            </a:endParaRPr>
          </a:p>
          <a:p>
            <a:pPr algn="l">
              <a:lnSpc>
                <a:spcPts val="4755"/>
              </a:lnSpc>
            </a:pPr>
            <a:endParaRPr lang="en-US" sz="3396">
              <a:solidFill>
                <a:srgbClr val="000000"/>
              </a:solidFill>
              <a:latin typeface="Canva Sans"/>
              <a:ea typeface="Canva Sans"/>
              <a:cs typeface="Canva Sans"/>
              <a:sym typeface="Canva Sans"/>
            </a:endParaRPr>
          </a:p>
          <a:p>
            <a:pPr algn="l">
              <a:lnSpc>
                <a:spcPts val="4755"/>
              </a:lnSpc>
            </a:pPr>
            <a:endParaRPr lang="en-US" sz="3396">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4869785" y="2755525"/>
            <a:ext cx="6293877" cy="5612932"/>
          </a:xfrm>
          <a:prstGeom prst="rect">
            <a:avLst/>
          </a:prstGeom>
        </p:spPr>
      </p:pic>
      <p:pic>
        <p:nvPicPr>
          <p:cNvPr id="3" name="Picture 3"/>
          <p:cNvPicPr>
            <a:picLocks noChangeAspect="1"/>
          </p:cNvPicPr>
          <p:nvPr/>
        </p:nvPicPr>
        <p:blipFill>
          <a:blip r:embed="rId3">
            <a:alphaModFix amt="25000"/>
          </a:blip>
          <a:srcRect/>
          <a:stretch>
            <a:fillRect/>
          </a:stretch>
        </p:blipFill>
        <p:spPr>
          <a:xfrm flipH="1">
            <a:off x="-1378933" y="8342980"/>
            <a:ext cx="10522933" cy="2420275"/>
          </a:xfrm>
          <a:prstGeom prst="rect">
            <a:avLst/>
          </a:prstGeom>
        </p:spPr>
      </p:pic>
      <p:pic>
        <p:nvPicPr>
          <p:cNvPr id="4" name="Picture 4"/>
          <p:cNvPicPr>
            <a:picLocks noChangeAspect="1"/>
          </p:cNvPicPr>
          <p:nvPr/>
        </p:nvPicPr>
        <p:blipFill>
          <a:blip r:embed="rId2">
            <a:alphaModFix amt="25000"/>
          </a:blip>
          <a:srcRect/>
          <a:stretch>
            <a:fillRect/>
          </a:stretch>
        </p:blipFill>
        <p:spPr>
          <a:xfrm>
            <a:off x="-2866458" y="-2291287"/>
            <a:ext cx="6293877" cy="5612932"/>
          </a:xfrm>
          <a:prstGeom prst="rect">
            <a:avLst/>
          </a:prstGeom>
        </p:spPr>
      </p:pic>
      <p:grpSp>
        <p:nvGrpSpPr>
          <p:cNvPr id="5" name="Group 5"/>
          <p:cNvGrpSpPr/>
          <p:nvPr/>
        </p:nvGrpSpPr>
        <p:grpSpPr>
          <a:xfrm>
            <a:off x="3276600" y="-898466"/>
            <a:ext cx="10490229" cy="2612966"/>
            <a:chOff x="0" y="-266700"/>
            <a:chExt cx="2544494" cy="561380"/>
          </a:xfrm>
        </p:grpSpPr>
        <p:sp>
          <p:nvSpPr>
            <p:cNvPr id="6" name="Freeform 6"/>
            <p:cNvSpPr/>
            <p:nvPr/>
          </p:nvSpPr>
          <p:spPr>
            <a:xfrm>
              <a:off x="12329" y="-66541"/>
              <a:ext cx="2532165" cy="294680"/>
            </a:xfrm>
            <a:custGeom>
              <a:avLst/>
              <a:gdLst/>
              <a:ahLst/>
              <a:cxnLst/>
              <a:rect l="l" t="t" r="r" b="b"/>
              <a:pathLst>
                <a:path w="2532165" h="294680">
                  <a:moveTo>
                    <a:pt x="2328965" y="0"/>
                  </a:moveTo>
                  <a:cubicBezTo>
                    <a:pt x="2441189" y="0"/>
                    <a:pt x="2532165" y="65966"/>
                    <a:pt x="2532165" y="147340"/>
                  </a:cubicBezTo>
                  <a:cubicBezTo>
                    <a:pt x="2532165" y="228714"/>
                    <a:pt x="2441189" y="294680"/>
                    <a:pt x="2328965" y="294680"/>
                  </a:cubicBezTo>
                  <a:lnTo>
                    <a:pt x="203200" y="294680"/>
                  </a:lnTo>
                  <a:cubicBezTo>
                    <a:pt x="90976" y="294680"/>
                    <a:pt x="0" y="228714"/>
                    <a:pt x="0" y="147340"/>
                  </a:cubicBezTo>
                  <a:cubicBezTo>
                    <a:pt x="0" y="65966"/>
                    <a:pt x="90976" y="0"/>
                    <a:pt x="203200" y="0"/>
                  </a:cubicBezTo>
                  <a:close/>
                </a:path>
              </a:pathLst>
            </a:custGeom>
            <a:solidFill>
              <a:srgbClr val="114B5E">
                <a:alpha val="77647"/>
              </a:srgbClr>
            </a:solidFill>
          </p:spPr>
          <p:txBody>
            <a:bodyPr/>
            <a:lstStyle/>
            <a:p>
              <a:endParaRPr lang="en-IN" dirty="0"/>
            </a:p>
          </p:txBody>
        </p:sp>
        <p:sp>
          <p:nvSpPr>
            <p:cNvPr id="7" name="TextBox 7"/>
            <p:cNvSpPr txBox="1"/>
            <p:nvPr/>
          </p:nvSpPr>
          <p:spPr>
            <a:xfrm>
              <a:off x="0" y="-266700"/>
              <a:ext cx="2532165" cy="561380"/>
            </a:xfrm>
            <a:prstGeom prst="rect">
              <a:avLst/>
            </a:prstGeom>
          </p:spPr>
          <p:txBody>
            <a:bodyPr lIns="56137" tIns="56137" rIns="56137" bIns="56137" rtlCol="0" anchor="ctr"/>
            <a:lstStyle/>
            <a:p>
              <a:pPr algn="ctr">
                <a:lnSpc>
                  <a:spcPts val="7979"/>
                </a:lnSpc>
              </a:pPr>
              <a:r>
                <a:rPr lang="en-US" sz="5699" b="1" dirty="0">
                  <a:solidFill>
                    <a:srgbClr val="070606">
                      <a:alpha val="77647"/>
                    </a:srgbClr>
                  </a:solidFill>
                  <a:latin typeface="Agrandir Bold"/>
                  <a:ea typeface="Agrandir Bold"/>
                  <a:cs typeface="Agrandir Bold"/>
                  <a:sym typeface="Agrandir Bold"/>
                </a:rPr>
                <a:t>EXISITING WORK </a:t>
              </a:r>
            </a:p>
          </p:txBody>
        </p:sp>
      </p:grpSp>
      <p:sp>
        <p:nvSpPr>
          <p:cNvPr id="8" name="TextBox 8"/>
          <p:cNvSpPr txBox="1"/>
          <p:nvPr/>
        </p:nvSpPr>
        <p:spPr>
          <a:xfrm>
            <a:off x="256498" y="1861825"/>
            <a:ext cx="17411134" cy="8901430"/>
          </a:xfrm>
          <a:prstGeom prst="rect">
            <a:avLst/>
          </a:prstGeom>
        </p:spPr>
        <p:txBody>
          <a:bodyPr lIns="0" tIns="0" rIns="0" bIns="0" rtlCol="0" anchor="t">
            <a:spAutoFit/>
          </a:bodyPr>
          <a:lstStyle/>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Ensemble Learning for Robustness:</a:t>
            </a:r>
            <a:r>
              <a:rPr lang="en-US" sz="2800">
                <a:solidFill>
                  <a:srgbClr val="000000"/>
                </a:solidFill>
                <a:latin typeface="Canva Sans"/>
                <a:ea typeface="Canva Sans"/>
                <a:cs typeface="Canva Sans"/>
                <a:sym typeface="Canva Sans"/>
              </a:rPr>
              <a:t> </a:t>
            </a:r>
          </a:p>
          <a:p>
            <a:pPr algn="l">
              <a:lnSpc>
                <a:spcPts val="3920"/>
              </a:lnSpc>
            </a:pPr>
            <a:r>
              <a:rPr lang="en-US" sz="2800">
                <a:solidFill>
                  <a:srgbClr val="000000"/>
                </a:solidFill>
                <a:latin typeface="Canva Sans"/>
                <a:ea typeface="Canva Sans"/>
                <a:cs typeface="Canva Sans"/>
                <a:sym typeface="Canva Sans"/>
              </a:rPr>
              <a:t> Ensemble methods, such as Random Forest and Gradient Boosting, have proven effective in improving the accuracy and stability of soil classification and crop recommendation models. By combining multiple base models, these techniques can mitigate the impact of noise and overfitting.</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Feature Engineering for Improved Performance:</a:t>
            </a:r>
            <a:r>
              <a:rPr lang="en-US" sz="2800">
                <a:solidFill>
                  <a:srgbClr val="000000"/>
                </a:solidFill>
                <a:latin typeface="Canva Sans"/>
                <a:ea typeface="Canva Sans"/>
                <a:cs typeface="Canva Sans"/>
                <a:sym typeface="Canva Sans"/>
              </a:rPr>
              <a:t> </a:t>
            </a:r>
          </a:p>
          <a:p>
            <a:pPr algn="l">
              <a:lnSpc>
                <a:spcPts val="3920"/>
              </a:lnSpc>
            </a:pPr>
            <a:r>
              <a:rPr lang="en-US" sz="2800">
                <a:solidFill>
                  <a:srgbClr val="000000"/>
                </a:solidFill>
                <a:latin typeface="Canva Sans"/>
                <a:ea typeface="Canva Sans"/>
                <a:cs typeface="Canva Sans"/>
                <a:sym typeface="Canva Sans"/>
              </a:rPr>
              <a:t>Effective feature engineering, involving the creation of new features or transformation of existing ones, can significantly enhance the performance of ML models. For example, combining soil properties with climatic factors can lead to more accurate crop recommendations.</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Deep Learning for Complex Patterns</a:t>
            </a:r>
            <a:r>
              <a:rPr lang="en-US" sz="2800">
                <a:solidFill>
                  <a:srgbClr val="000000"/>
                </a:solidFill>
                <a:latin typeface="Canva Sans"/>
                <a:ea typeface="Canva Sans"/>
                <a:cs typeface="Canva Sans"/>
                <a:sym typeface="Canva Sans"/>
              </a:rPr>
              <a:t>:</a:t>
            </a:r>
          </a:p>
          <a:p>
            <a:pPr algn="l">
              <a:lnSpc>
                <a:spcPts val="3920"/>
              </a:lnSpc>
            </a:pPr>
            <a:r>
              <a:rPr lang="en-US" sz="2800">
                <a:solidFill>
                  <a:srgbClr val="000000"/>
                </a:solidFill>
                <a:latin typeface="Canva Sans"/>
                <a:ea typeface="Canva Sans"/>
                <a:cs typeface="Canva Sans"/>
                <a:sym typeface="Canva Sans"/>
              </a:rPr>
              <a:t>Deep learning models, like Convolutional Neural Networks (CNNs) and Recurrent Neural Networks (RNNs), can capture complex patterns and relationships within large and diverse datasets. These techniques have the potential to further improve the accuracy and precision of soil classification and crop recommendation systems</a:t>
            </a: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a:p>
            <a:pPr algn="l">
              <a:lnSpc>
                <a:spcPts val="3920"/>
              </a:lnSpc>
            </a:pPr>
            <a:endParaRPr lang="en-US" sz="2800">
              <a:solidFill>
                <a:srgbClr val="000000"/>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3545890" y="-657734"/>
            <a:ext cx="10313798" cy="2286568"/>
            <a:chOff x="0" y="-266700"/>
            <a:chExt cx="2532165" cy="561380"/>
          </a:xfrm>
        </p:grpSpPr>
        <p:sp>
          <p:nvSpPr>
            <p:cNvPr id="3" name="Freeform 3"/>
            <p:cNvSpPr/>
            <p:nvPr/>
          </p:nvSpPr>
          <p:spPr>
            <a:xfrm>
              <a:off x="0" y="-79488"/>
              <a:ext cx="2532165" cy="294680"/>
            </a:xfrm>
            <a:custGeom>
              <a:avLst/>
              <a:gdLst/>
              <a:ahLst/>
              <a:cxnLst/>
              <a:rect l="l" t="t" r="r" b="b"/>
              <a:pathLst>
                <a:path w="2532165" h="294680">
                  <a:moveTo>
                    <a:pt x="2328965" y="0"/>
                  </a:moveTo>
                  <a:cubicBezTo>
                    <a:pt x="2441189" y="0"/>
                    <a:pt x="2532165" y="65966"/>
                    <a:pt x="2532165" y="147340"/>
                  </a:cubicBezTo>
                  <a:cubicBezTo>
                    <a:pt x="2532165" y="228714"/>
                    <a:pt x="2441189" y="294680"/>
                    <a:pt x="2328965" y="294680"/>
                  </a:cubicBezTo>
                  <a:lnTo>
                    <a:pt x="203200" y="294680"/>
                  </a:lnTo>
                  <a:cubicBezTo>
                    <a:pt x="90976" y="294680"/>
                    <a:pt x="0" y="228714"/>
                    <a:pt x="0" y="147340"/>
                  </a:cubicBezTo>
                  <a:cubicBezTo>
                    <a:pt x="0" y="65966"/>
                    <a:pt x="90976" y="0"/>
                    <a:pt x="203200" y="0"/>
                  </a:cubicBezTo>
                  <a:close/>
                </a:path>
              </a:pathLst>
            </a:custGeom>
            <a:solidFill>
              <a:srgbClr val="114B5E">
                <a:alpha val="77647"/>
              </a:srgbClr>
            </a:solidFill>
          </p:spPr>
          <p:txBody>
            <a:bodyPr/>
            <a:lstStyle/>
            <a:p>
              <a:endParaRPr lang="en-IN" dirty="0"/>
            </a:p>
          </p:txBody>
        </p:sp>
        <p:sp>
          <p:nvSpPr>
            <p:cNvPr id="4" name="TextBox 4"/>
            <p:cNvSpPr txBox="1"/>
            <p:nvPr/>
          </p:nvSpPr>
          <p:spPr>
            <a:xfrm>
              <a:off x="0" y="-266700"/>
              <a:ext cx="2532165" cy="561380"/>
            </a:xfrm>
            <a:prstGeom prst="rect">
              <a:avLst/>
            </a:prstGeom>
          </p:spPr>
          <p:txBody>
            <a:bodyPr lIns="56137" tIns="56137" rIns="56137" bIns="56137" rtlCol="0" anchor="ctr"/>
            <a:lstStyle/>
            <a:p>
              <a:pPr algn="ctr">
                <a:lnSpc>
                  <a:spcPts val="7979"/>
                </a:lnSpc>
              </a:pPr>
              <a:r>
                <a:rPr lang="en-US" sz="5699" b="1" dirty="0">
                  <a:solidFill>
                    <a:srgbClr val="070606">
                      <a:alpha val="77647"/>
                    </a:srgbClr>
                  </a:solidFill>
                  <a:latin typeface="Agrandir Bold"/>
                  <a:ea typeface="Agrandir Bold"/>
                  <a:cs typeface="Agrandir Bold"/>
                  <a:sym typeface="Agrandir Bold"/>
                </a:rPr>
                <a:t>LIMITATIONS</a:t>
              </a:r>
            </a:p>
          </p:txBody>
        </p:sp>
      </p:grpSp>
      <p:pic>
        <p:nvPicPr>
          <p:cNvPr id="5" name="Picture 5"/>
          <p:cNvPicPr>
            <a:picLocks noChangeAspect="1"/>
          </p:cNvPicPr>
          <p:nvPr/>
        </p:nvPicPr>
        <p:blipFill>
          <a:blip r:embed="rId2">
            <a:alphaModFix amt="25000"/>
          </a:blip>
          <a:srcRect/>
          <a:stretch>
            <a:fillRect/>
          </a:stretch>
        </p:blipFill>
        <p:spPr>
          <a:xfrm rot="-5741405">
            <a:off x="12764837" y="-429002"/>
            <a:ext cx="4865516" cy="6168780"/>
          </a:xfrm>
          <a:prstGeom prst="rect">
            <a:avLst/>
          </a:prstGeom>
        </p:spPr>
      </p:pic>
      <p:pic>
        <p:nvPicPr>
          <p:cNvPr id="6" name="Picture 6"/>
          <p:cNvPicPr>
            <a:picLocks noChangeAspect="1"/>
          </p:cNvPicPr>
          <p:nvPr/>
        </p:nvPicPr>
        <p:blipFill>
          <a:blip r:embed="rId3">
            <a:alphaModFix amt="25000"/>
          </a:blip>
          <a:srcRect/>
          <a:stretch>
            <a:fillRect/>
          </a:stretch>
        </p:blipFill>
        <p:spPr>
          <a:xfrm rot="3203220">
            <a:off x="-3554866" y="-1087433"/>
            <a:ext cx="11814494" cy="12461864"/>
          </a:xfrm>
          <a:prstGeom prst="rect">
            <a:avLst/>
          </a:prstGeom>
        </p:spPr>
      </p:pic>
      <p:sp>
        <p:nvSpPr>
          <p:cNvPr id="7" name="TextBox 7"/>
          <p:cNvSpPr txBox="1"/>
          <p:nvPr/>
        </p:nvSpPr>
        <p:spPr>
          <a:xfrm>
            <a:off x="522303" y="2181569"/>
            <a:ext cx="17145474" cy="6400800"/>
          </a:xfrm>
          <a:prstGeom prst="rect">
            <a:avLst/>
          </a:prstGeom>
        </p:spPr>
        <p:txBody>
          <a:bodyPr lIns="0" tIns="0" rIns="0" bIns="0" rtlCol="0" anchor="t">
            <a:spAutoFit/>
          </a:bodyPr>
          <a:lstStyle/>
          <a:p>
            <a:pPr marL="647702" lvl="1" indent="-323851" algn="l">
              <a:lnSpc>
                <a:spcPts val="3600"/>
              </a:lnSpc>
              <a:buFont typeface="Arial"/>
              <a:buChar char="•"/>
            </a:pPr>
            <a:r>
              <a:rPr lang="en-US" sz="3000" b="1">
                <a:solidFill>
                  <a:srgbClr val="000000"/>
                </a:solidFill>
                <a:latin typeface="Canva Sans Bold"/>
                <a:ea typeface="Canva Sans Bold"/>
                <a:cs typeface="Canva Sans Bold"/>
                <a:sym typeface="Canva Sans Bold"/>
              </a:rPr>
              <a:t>Limited Dataset Diversity:                                                                                                                              </a:t>
            </a:r>
          </a:p>
          <a:p>
            <a:pPr algn="l">
              <a:lnSpc>
                <a:spcPts val="3600"/>
              </a:lnSpc>
            </a:pPr>
            <a:r>
              <a:rPr lang="en-US" sz="3000">
                <a:solidFill>
                  <a:srgbClr val="000000"/>
                </a:solidFill>
                <a:latin typeface="Canva Sans"/>
                <a:ea typeface="Canva Sans"/>
                <a:cs typeface="Canva Sans"/>
                <a:sym typeface="Canva Sans"/>
              </a:rPr>
              <a:t> Existing methods often rely on specific datasets, such as soil analysis or agricultural data, which may not account for regional variations or real-time environmental changes, limiting their generalizability.</a:t>
            </a:r>
          </a:p>
          <a:p>
            <a:pPr algn="l">
              <a:lnSpc>
                <a:spcPts val="3600"/>
              </a:lnSpc>
            </a:pPr>
            <a:endParaRPr lang="en-US" sz="3000">
              <a:solidFill>
                <a:srgbClr val="000000"/>
              </a:solidFill>
              <a:latin typeface="Canva Sans"/>
              <a:ea typeface="Canva Sans"/>
              <a:cs typeface="Canva Sans"/>
              <a:sym typeface="Canva Sans"/>
            </a:endParaRPr>
          </a:p>
          <a:p>
            <a:pPr marL="647702" lvl="1" indent="-323851" algn="l">
              <a:lnSpc>
                <a:spcPts val="3600"/>
              </a:lnSpc>
              <a:buFont typeface="Arial"/>
              <a:buChar char="•"/>
            </a:pPr>
            <a:r>
              <a:rPr lang="en-US" sz="3000" b="1">
                <a:solidFill>
                  <a:srgbClr val="000000"/>
                </a:solidFill>
                <a:latin typeface="Canva Sans Bold"/>
                <a:ea typeface="Canva Sans Bold"/>
                <a:cs typeface="Canva Sans Bold"/>
                <a:sym typeface="Canva Sans Bold"/>
              </a:rPr>
              <a:t>Focus on Accuracy Over Practicality :                                                                                                      </a:t>
            </a:r>
          </a:p>
          <a:p>
            <a:pPr algn="l">
              <a:lnSpc>
                <a:spcPts val="3600"/>
              </a:lnSpc>
            </a:pPr>
            <a:r>
              <a:rPr lang="en-US" sz="3000" b="1">
                <a:solidFill>
                  <a:srgbClr val="000000"/>
                </a:solidFill>
                <a:latin typeface="Canva Sans Bold"/>
                <a:ea typeface="Canva Sans Bold"/>
                <a:cs typeface="Canva Sans Bold"/>
                <a:sym typeface="Canva Sans Bold"/>
              </a:rPr>
              <a:t>  </a:t>
            </a:r>
            <a:r>
              <a:rPr lang="en-US" sz="3000">
                <a:solidFill>
                  <a:srgbClr val="000000"/>
                </a:solidFill>
                <a:latin typeface="Canva Sans"/>
                <a:ea typeface="Canva Sans"/>
                <a:cs typeface="Canva Sans"/>
                <a:sym typeface="Canva Sans"/>
              </a:rPr>
              <a:t> While high accuracy rates (up to 99.91%) are reported, practical aspects like ease of implementation, cost-effectiveness, and farmer accessibility are not adequately addressed.</a:t>
            </a:r>
          </a:p>
          <a:p>
            <a:pPr algn="l">
              <a:lnSpc>
                <a:spcPts val="3600"/>
              </a:lnSpc>
            </a:pPr>
            <a:endParaRPr lang="en-US" sz="3000">
              <a:solidFill>
                <a:srgbClr val="000000"/>
              </a:solidFill>
              <a:latin typeface="Canva Sans"/>
              <a:ea typeface="Canva Sans"/>
              <a:cs typeface="Canva Sans"/>
              <a:sym typeface="Canva Sans"/>
            </a:endParaRPr>
          </a:p>
          <a:p>
            <a:pPr marL="647702" lvl="1" indent="-323851" algn="l">
              <a:lnSpc>
                <a:spcPts val="3600"/>
              </a:lnSpc>
              <a:buFont typeface="Arial"/>
              <a:buChar char="•"/>
            </a:pPr>
            <a:r>
              <a:rPr lang="en-US" sz="3000" b="1">
                <a:solidFill>
                  <a:srgbClr val="000000"/>
                </a:solidFill>
                <a:latin typeface="Canva Sans Bold"/>
                <a:ea typeface="Canva Sans Bold"/>
                <a:cs typeface="Canva Sans Bold"/>
                <a:sym typeface="Canva Sans Bold"/>
              </a:rPr>
              <a:t>Insufficient Integration of Dynamic Factors:                                                                                        </a:t>
            </a:r>
          </a:p>
          <a:p>
            <a:pPr algn="l">
              <a:lnSpc>
                <a:spcPts val="3600"/>
              </a:lnSpc>
            </a:pPr>
            <a:r>
              <a:rPr lang="en-US" sz="3000">
                <a:solidFill>
                  <a:srgbClr val="000000"/>
                </a:solidFill>
                <a:latin typeface="Canva Sans"/>
                <a:ea typeface="Canva Sans"/>
                <a:cs typeface="Canva Sans"/>
                <a:sym typeface="Canva Sans"/>
              </a:rPr>
              <a:t>Key factors such as changing weather patterns, market demands, and pest/disease outbreaks are not consistently integrated, reducing the adaptability of these systems to real-world challenges.</a:t>
            </a:r>
          </a:p>
          <a:p>
            <a:pPr algn="l">
              <a:lnSpc>
                <a:spcPts val="3600"/>
              </a:lnSpc>
              <a:spcBef>
                <a:spcPct val="0"/>
              </a:spcBef>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5741405">
            <a:off x="12777100" y="-788480"/>
            <a:ext cx="4865516" cy="6168780"/>
          </a:xfrm>
          <a:prstGeom prst="rect">
            <a:avLst/>
          </a:prstGeom>
        </p:spPr>
      </p:pic>
      <p:grpSp>
        <p:nvGrpSpPr>
          <p:cNvPr id="3" name="Group 3"/>
          <p:cNvGrpSpPr/>
          <p:nvPr/>
        </p:nvGrpSpPr>
        <p:grpSpPr>
          <a:xfrm>
            <a:off x="5363102" y="0"/>
            <a:ext cx="6744937" cy="1205443"/>
            <a:chOff x="0" y="0"/>
            <a:chExt cx="8993250" cy="1607257"/>
          </a:xfrm>
        </p:grpSpPr>
        <p:grpSp>
          <p:nvGrpSpPr>
            <p:cNvPr id="4" name="Group 4"/>
            <p:cNvGrpSpPr/>
            <p:nvPr/>
          </p:nvGrpSpPr>
          <p:grpSpPr>
            <a:xfrm>
              <a:off x="0" y="0"/>
              <a:ext cx="8993250" cy="1607257"/>
              <a:chOff x="0" y="0"/>
              <a:chExt cx="2035849" cy="363843"/>
            </a:xfrm>
          </p:grpSpPr>
          <p:sp>
            <p:nvSpPr>
              <p:cNvPr id="5" name="Freeform 5"/>
              <p:cNvSpPr/>
              <p:nvPr/>
            </p:nvSpPr>
            <p:spPr>
              <a:xfrm>
                <a:off x="0" y="0"/>
                <a:ext cx="2035849" cy="363843"/>
              </a:xfrm>
              <a:custGeom>
                <a:avLst/>
                <a:gdLst/>
                <a:ahLst/>
                <a:cxnLst/>
                <a:rect l="l" t="t" r="r" b="b"/>
                <a:pathLst>
                  <a:path w="2035849" h="363843">
                    <a:moveTo>
                      <a:pt x="1832649" y="0"/>
                    </a:moveTo>
                    <a:cubicBezTo>
                      <a:pt x="1944873" y="0"/>
                      <a:pt x="2035849" y="81449"/>
                      <a:pt x="2035849" y="181922"/>
                    </a:cubicBezTo>
                    <a:cubicBezTo>
                      <a:pt x="2035849" y="282394"/>
                      <a:pt x="1944873" y="363843"/>
                      <a:pt x="1832649"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2035849"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06400"/>
              <a:ext cx="8993250" cy="1206726"/>
            </a:xfrm>
            <a:prstGeom prst="rect">
              <a:avLst/>
            </a:prstGeom>
          </p:spPr>
          <p:txBody>
            <a:bodyPr lIns="0" tIns="0" rIns="0" bIns="0" rtlCol="0" anchor="t">
              <a:spAutoFit/>
            </a:bodyPr>
            <a:lstStyle/>
            <a:p>
              <a:pPr marL="0" lvl="0" indent="0" algn="ctr">
                <a:lnSpc>
                  <a:spcPts val="6282"/>
                </a:lnSpc>
                <a:spcBef>
                  <a:spcPct val="0"/>
                </a:spcBef>
              </a:pPr>
              <a:r>
                <a:rPr lang="en-US" sz="5235" b="1">
                  <a:solidFill>
                    <a:srgbClr val="2B2B2B"/>
                  </a:solidFill>
                  <a:latin typeface="Agrandir Bold"/>
                  <a:ea typeface="Agrandir Bold"/>
                  <a:cs typeface="Agrandir Bold"/>
                  <a:sym typeface="Agrandir Bold"/>
                </a:rPr>
                <a:t>PROPOSED WORK</a:t>
              </a:r>
            </a:p>
          </p:txBody>
        </p:sp>
      </p:grpSp>
      <p:sp>
        <p:nvSpPr>
          <p:cNvPr id="8" name="TextBox 8"/>
          <p:cNvSpPr txBox="1"/>
          <p:nvPr/>
        </p:nvSpPr>
        <p:spPr>
          <a:xfrm>
            <a:off x="753242" y="7964728"/>
            <a:ext cx="14456616" cy="845008"/>
          </a:xfrm>
          <a:prstGeom prst="rect">
            <a:avLst/>
          </a:prstGeom>
        </p:spPr>
        <p:txBody>
          <a:bodyPr lIns="0" tIns="0" rIns="0" bIns="0" rtlCol="0" anchor="t">
            <a:spAutoFit/>
          </a:bodyPr>
          <a:lstStyle/>
          <a:p>
            <a:pPr algn="ctr">
              <a:lnSpc>
                <a:spcPts val="5637"/>
              </a:lnSpc>
              <a:spcBef>
                <a:spcPct val="0"/>
              </a:spcBef>
            </a:pPr>
            <a:endParaRPr/>
          </a:p>
        </p:txBody>
      </p:sp>
      <p:sp>
        <p:nvSpPr>
          <p:cNvPr id="9" name="TextBox 9"/>
          <p:cNvSpPr txBox="1"/>
          <p:nvPr/>
        </p:nvSpPr>
        <p:spPr>
          <a:xfrm>
            <a:off x="233890" y="1148293"/>
            <a:ext cx="18054110" cy="4098290"/>
          </a:xfrm>
          <a:prstGeom prst="rect">
            <a:avLst/>
          </a:prstGeom>
        </p:spPr>
        <p:txBody>
          <a:bodyPr lIns="0" tIns="0" rIns="0" bIns="0" rtlCol="0" anchor="t">
            <a:spAutoFit/>
          </a:bodyPr>
          <a:lstStyle/>
          <a:p>
            <a:pPr marL="626112" lvl="1" indent="-313056" algn="l">
              <a:lnSpc>
                <a:spcPts val="4060"/>
              </a:lnSpc>
              <a:buFont typeface="Arial"/>
              <a:buChar char="•"/>
            </a:pPr>
            <a:r>
              <a:rPr lang="en-US" sz="2900">
                <a:solidFill>
                  <a:srgbClr val="2B2B2B"/>
                </a:solidFill>
                <a:latin typeface="Canva Sans"/>
                <a:ea typeface="Canva Sans"/>
                <a:cs typeface="Canva Sans"/>
                <a:sym typeface="Canva Sans"/>
              </a:rPr>
              <a:t>The proposed system assists farmers in making informed decisions by recommending suitable crops based on soil nutrients, temperature, and rainfall and forecasting yields using factors like rainfall, pesticide use, and temperature.</a:t>
            </a:r>
          </a:p>
          <a:p>
            <a:pPr algn="l">
              <a:lnSpc>
                <a:spcPts val="4060"/>
              </a:lnSpc>
            </a:pPr>
            <a:endParaRPr lang="en-US" sz="2900">
              <a:solidFill>
                <a:srgbClr val="2B2B2B"/>
              </a:solidFill>
              <a:latin typeface="Canva Sans"/>
              <a:ea typeface="Canva Sans"/>
              <a:cs typeface="Canva Sans"/>
              <a:sym typeface="Canva Sans"/>
            </a:endParaRPr>
          </a:p>
          <a:p>
            <a:pPr marL="626112" lvl="1" indent="-313056" algn="l">
              <a:lnSpc>
                <a:spcPts val="4060"/>
              </a:lnSpc>
              <a:buFont typeface="Arial"/>
              <a:buChar char="•"/>
            </a:pPr>
            <a:r>
              <a:rPr lang="en-US" sz="2900">
                <a:solidFill>
                  <a:srgbClr val="2B2B2B"/>
                </a:solidFill>
                <a:latin typeface="Canva Sans"/>
                <a:ea typeface="Canva Sans"/>
                <a:cs typeface="Canva Sans"/>
                <a:sym typeface="Canva Sans"/>
              </a:rPr>
              <a:t> By leveraging machine learning, the system aims to enhance productivity, promote sustainable farming practices, and improve farmer incomes.                                                                                                                                                     </a:t>
            </a:r>
          </a:p>
          <a:p>
            <a:pPr algn="l">
              <a:lnSpc>
                <a:spcPts val="4060"/>
              </a:lnSpc>
            </a:pPr>
            <a:endParaRPr lang="en-US" sz="2900">
              <a:solidFill>
                <a:srgbClr val="2B2B2B"/>
              </a:solidFill>
              <a:latin typeface="Canva Sans"/>
              <a:ea typeface="Canva Sans"/>
              <a:cs typeface="Canva Sans"/>
              <a:sym typeface="Canva Sans"/>
            </a:endParaRPr>
          </a:p>
          <a:p>
            <a:pPr algn="l">
              <a:lnSpc>
                <a:spcPts val="4060"/>
              </a:lnSpc>
            </a:pPr>
            <a:endParaRPr lang="en-US" sz="2900">
              <a:solidFill>
                <a:srgbClr val="2B2B2B"/>
              </a:solidFill>
              <a:latin typeface="Canva Sans"/>
              <a:ea typeface="Canva Sans"/>
              <a:cs typeface="Canva Sans"/>
              <a:sym typeface="Canva Sans"/>
            </a:endParaRPr>
          </a:p>
        </p:txBody>
      </p:sp>
      <p:grpSp>
        <p:nvGrpSpPr>
          <p:cNvPr id="10" name="Group 10"/>
          <p:cNvGrpSpPr/>
          <p:nvPr/>
        </p:nvGrpSpPr>
        <p:grpSpPr>
          <a:xfrm>
            <a:off x="5520808" y="4433863"/>
            <a:ext cx="6587231" cy="1177258"/>
            <a:chOff x="0" y="0"/>
            <a:chExt cx="8782975" cy="1569677"/>
          </a:xfrm>
        </p:grpSpPr>
        <p:grpSp>
          <p:nvGrpSpPr>
            <p:cNvPr id="11" name="Group 11"/>
            <p:cNvGrpSpPr/>
            <p:nvPr/>
          </p:nvGrpSpPr>
          <p:grpSpPr>
            <a:xfrm>
              <a:off x="0" y="0"/>
              <a:ext cx="8782975" cy="1569677"/>
              <a:chOff x="0" y="0"/>
              <a:chExt cx="2035849" cy="363843"/>
            </a:xfrm>
          </p:grpSpPr>
          <p:sp>
            <p:nvSpPr>
              <p:cNvPr id="12" name="Freeform 12"/>
              <p:cNvSpPr/>
              <p:nvPr/>
            </p:nvSpPr>
            <p:spPr>
              <a:xfrm>
                <a:off x="0" y="0"/>
                <a:ext cx="2035849" cy="363843"/>
              </a:xfrm>
              <a:custGeom>
                <a:avLst/>
                <a:gdLst/>
                <a:ahLst/>
                <a:cxnLst/>
                <a:rect l="l" t="t" r="r" b="b"/>
                <a:pathLst>
                  <a:path w="2035849" h="363843">
                    <a:moveTo>
                      <a:pt x="1832649" y="0"/>
                    </a:moveTo>
                    <a:cubicBezTo>
                      <a:pt x="1944873" y="0"/>
                      <a:pt x="2035849" y="81449"/>
                      <a:pt x="2035849" y="181922"/>
                    </a:cubicBezTo>
                    <a:cubicBezTo>
                      <a:pt x="2035849" y="282394"/>
                      <a:pt x="1944873" y="363843"/>
                      <a:pt x="1832649"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13" name="TextBox 13"/>
              <p:cNvSpPr txBox="1"/>
              <p:nvPr/>
            </p:nvSpPr>
            <p:spPr>
              <a:xfrm>
                <a:off x="0" y="-104775"/>
                <a:ext cx="2035849" cy="468618"/>
              </a:xfrm>
              <a:prstGeom prst="rect">
                <a:avLst/>
              </a:prstGeom>
            </p:spPr>
            <p:txBody>
              <a:bodyPr lIns="50800" tIns="50800" rIns="50800" bIns="50800" rtlCol="0" anchor="ctr"/>
              <a:lstStyle/>
              <a:p>
                <a:pPr algn="ctr">
                  <a:lnSpc>
                    <a:spcPts val="3080"/>
                  </a:lnSpc>
                </a:pPr>
                <a:endParaRPr/>
              </a:p>
            </p:txBody>
          </p:sp>
        </p:grpSp>
        <p:sp>
          <p:nvSpPr>
            <p:cNvPr id="14" name="TextBox 14"/>
            <p:cNvSpPr txBox="1"/>
            <p:nvPr/>
          </p:nvSpPr>
          <p:spPr>
            <a:xfrm>
              <a:off x="0" y="188709"/>
              <a:ext cx="8782975" cy="1191377"/>
            </a:xfrm>
            <a:prstGeom prst="rect">
              <a:avLst/>
            </a:prstGeom>
          </p:spPr>
          <p:txBody>
            <a:bodyPr lIns="0" tIns="0" rIns="0" bIns="0" rtlCol="0" anchor="t">
              <a:spAutoFit/>
            </a:bodyPr>
            <a:lstStyle/>
            <a:p>
              <a:pPr marL="0" lvl="0" indent="0" algn="ctr">
                <a:lnSpc>
                  <a:spcPts val="6135"/>
                </a:lnSpc>
                <a:spcBef>
                  <a:spcPct val="0"/>
                </a:spcBef>
              </a:pPr>
              <a:r>
                <a:rPr lang="en-US" sz="5113" b="1">
                  <a:solidFill>
                    <a:srgbClr val="2B2B2B"/>
                  </a:solidFill>
                  <a:latin typeface="Agrandir Bold"/>
                  <a:ea typeface="Agrandir Bold"/>
                  <a:cs typeface="Agrandir Bold"/>
                  <a:sym typeface="Agrandir Bold"/>
                </a:rPr>
                <a:t>METHODOLOGY</a:t>
              </a:r>
            </a:p>
          </p:txBody>
        </p:sp>
      </p:grpSp>
      <p:pic>
        <p:nvPicPr>
          <p:cNvPr id="15" name="Picture 15"/>
          <p:cNvPicPr>
            <a:picLocks noChangeAspect="1"/>
          </p:cNvPicPr>
          <p:nvPr/>
        </p:nvPicPr>
        <p:blipFill>
          <a:blip r:embed="rId3">
            <a:alphaModFix amt="25000"/>
          </a:blip>
          <a:srcRect/>
          <a:stretch>
            <a:fillRect/>
          </a:stretch>
        </p:blipFill>
        <p:spPr>
          <a:xfrm flipH="1">
            <a:off x="-1378933" y="7866725"/>
            <a:ext cx="10522933" cy="2420275"/>
          </a:xfrm>
          <a:prstGeom prst="rect">
            <a:avLst/>
          </a:prstGeom>
        </p:spPr>
      </p:pic>
      <p:sp>
        <p:nvSpPr>
          <p:cNvPr id="16" name="TextBox 16"/>
          <p:cNvSpPr txBox="1"/>
          <p:nvPr/>
        </p:nvSpPr>
        <p:spPr>
          <a:xfrm>
            <a:off x="349522" y="5703492"/>
            <a:ext cx="17938478" cy="4732021"/>
          </a:xfrm>
          <a:prstGeom prst="rect">
            <a:avLst/>
          </a:prstGeom>
        </p:spPr>
        <p:txBody>
          <a:bodyPr lIns="0" tIns="0" rIns="0" bIns="0" rtlCol="0" anchor="t">
            <a:spAutoFit/>
          </a:bodyPr>
          <a:lstStyle/>
          <a:p>
            <a:pPr marL="582922" lvl="1" indent="-291461" algn="l">
              <a:lnSpc>
                <a:spcPts val="3779"/>
              </a:lnSpc>
              <a:spcBef>
                <a:spcPct val="0"/>
              </a:spcBef>
              <a:buFont typeface="Arial"/>
              <a:buChar char="•"/>
            </a:pPr>
            <a:r>
              <a:rPr lang="en-US" sz="2699">
                <a:solidFill>
                  <a:srgbClr val="000000"/>
                </a:solidFill>
                <a:latin typeface="Canva Sans"/>
                <a:ea typeface="Canva Sans"/>
                <a:cs typeface="Canva Sans"/>
                <a:sym typeface="Canva Sans"/>
              </a:rPr>
              <a:t>The methodology involves two processes: </a:t>
            </a:r>
            <a:r>
              <a:rPr lang="en-US" sz="2699" u="none" strike="noStrike">
                <a:solidFill>
                  <a:srgbClr val="000000"/>
                </a:solidFill>
                <a:latin typeface="Canva Sans"/>
                <a:ea typeface="Canva Sans"/>
                <a:cs typeface="Canva Sans"/>
                <a:sym typeface="Canva Sans"/>
              </a:rPr>
              <a:t>Crop Prediction and Yield Prediction. The Random Forest Classifier recommends crops based on soil and environmental factors, achieving 99.32% accuracy after preprocessing, training, and testing.</a:t>
            </a:r>
          </a:p>
          <a:p>
            <a:pPr algn="l">
              <a:lnSpc>
                <a:spcPts val="3779"/>
              </a:lnSpc>
              <a:spcBef>
                <a:spcPct val="0"/>
              </a:spcBef>
            </a:pPr>
            <a:endParaRPr lang="en-US" sz="2699" u="none" strike="noStrike">
              <a:solidFill>
                <a:srgbClr val="000000"/>
              </a:solidFill>
              <a:latin typeface="Canva Sans"/>
              <a:ea typeface="Canva Sans"/>
              <a:cs typeface="Canva Sans"/>
              <a:sym typeface="Canva Sans"/>
            </a:endParaRPr>
          </a:p>
          <a:p>
            <a:pPr marL="582922" lvl="1" indent="-291461" algn="l">
              <a:lnSpc>
                <a:spcPts val="3779"/>
              </a:lnSpc>
              <a:spcBef>
                <a:spcPct val="0"/>
              </a:spcBef>
              <a:buFont typeface="Arial"/>
              <a:buChar char="•"/>
            </a:pPr>
            <a:r>
              <a:rPr lang="en-US" sz="2699" u="none" strike="noStrike">
                <a:solidFill>
                  <a:srgbClr val="000000"/>
                </a:solidFill>
                <a:latin typeface="Canva Sans"/>
                <a:ea typeface="Canva Sans"/>
                <a:cs typeface="Canva Sans"/>
                <a:sym typeface="Canva Sans"/>
              </a:rPr>
              <a:t>The Decision Tree Regressor predicts crop yields using inputs like rainfall, temperature, pesticides, and crop type, achieving 96.95% accuracy.</a:t>
            </a:r>
          </a:p>
          <a:p>
            <a:pPr algn="l">
              <a:lnSpc>
                <a:spcPts val="3639"/>
              </a:lnSpc>
              <a:spcBef>
                <a:spcPct val="0"/>
              </a:spcBef>
            </a:pPr>
            <a:endParaRPr lang="en-US" sz="2699" u="none" strike="noStrike">
              <a:solidFill>
                <a:srgbClr val="000000"/>
              </a:solidFill>
              <a:latin typeface="Canva Sans"/>
              <a:ea typeface="Canva Sans"/>
              <a:cs typeface="Canva Sans"/>
              <a:sym typeface="Canva Sans"/>
            </a:endParaRPr>
          </a:p>
          <a:p>
            <a:pPr marL="582922" lvl="1" indent="-291461" algn="l">
              <a:lnSpc>
                <a:spcPts val="3779"/>
              </a:lnSpc>
              <a:spcBef>
                <a:spcPct val="0"/>
              </a:spcBef>
              <a:buFont typeface="Arial"/>
              <a:buChar char="•"/>
            </a:pPr>
            <a:r>
              <a:rPr lang="en-US" sz="2699" u="none" strike="noStrike">
                <a:solidFill>
                  <a:srgbClr val="000000"/>
                </a:solidFill>
                <a:latin typeface="Canva Sans"/>
                <a:ea typeface="Canva Sans"/>
                <a:cs typeface="Canva Sans"/>
                <a:sym typeface="Canva Sans"/>
              </a:rPr>
              <a:t>Both models are saved for future use, and a user-friendly web app provides easy interaction through input forms and dashboards.</a:t>
            </a:r>
          </a:p>
          <a:p>
            <a:pPr marL="0" lvl="0" indent="0" algn="l">
              <a:lnSpc>
                <a:spcPts val="3779"/>
              </a:lnSpc>
              <a:spcBef>
                <a:spcPct val="0"/>
              </a:spcBef>
            </a:pPr>
            <a:endParaRPr lang="en-US" sz="2699" u="none" strike="noStrike">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2586" y="2855367"/>
            <a:ext cx="10597769" cy="10714656"/>
          </a:xfrm>
          <a:custGeom>
            <a:avLst/>
            <a:gdLst/>
            <a:ahLst/>
            <a:cxnLst/>
            <a:rect l="l" t="t" r="r" b="b"/>
            <a:pathLst>
              <a:path w="10597769" h="10714656">
                <a:moveTo>
                  <a:pt x="0" y="0"/>
                </a:moveTo>
                <a:lnTo>
                  <a:pt x="10597769" y="0"/>
                </a:lnTo>
                <a:lnTo>
                  <a:pt x="10597769" y="10714656"/>
                </a:lnTo>
                <a:lnTo>
                  <a:pt x="0" y="10714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pic>
        <p:nvPicPr>
          <p:cNvPr id="3" name="Picture 3"/>
          <p:cNvPicPr>
            <a:picLocks noChangeAspect="1"/>
          </p:cNvPicPr>
          <p:nvPr/>
        </p:nvPicPr>
        <p:blipFill>
          <a:blip r:embed="rId4">
            <a:alphaModFix amt="25000"/>
          </a:blip>
          <a:srcRect/>
          <a:stretch>
            <a:fillRect/>
          </a:stretch>
        </p:blipFill>
        <p:spPr>
          <a:xfrm>
            <a:off x="-2709940" y="5552658"/>
            <a:ext cx="9621431" cy="9789932"/>
          </a:xfrm>
          <a:prstGeom prst="rect">
            <a:avLst/>
          </a:prstGeom>
        </p:spPr>
      </p:pic>
      <p:pic>
        <p:nvPicPr>
          <p:cNvPr id="4" name="Picture 4"/>
          <p:cNvPicPr>
            <a:picLocks noChangeAspect="1"/>
          </p:cNvPicPr>
          <p:nvPr/>
        </p:nvPicPr>
        <p:blipFill>
          <a:blip r:embed="rId5">
            <a:alphaModFix amt="50000"/>
          </a:blip>
          <a:srcRect/>
          <a:stretch>
            <a:fillRect/>
          </a:stretch>
        </p:blipFill>
        <p:spPr>
          <a:xfrm rot="9720163">
            <a:off x="14283678" y="504613"/>
            <a:ext cx="8670039" cy="8654721"/>
          </a:xfrm>
          <a:prstGeom prst="rect">
            <a:avLst/>
          </a:prstGeom>
        </p:spPr>
      </p:pic>
      <p:grpSp>
        <p:nvGrpSpPr>
          <p:cNvPr id="5" name="Group 5"/>
          <p:cNvGrpSpPr/>
          <p:nvPr/>
        </p:nvGrpSpPr>
        <p:grpSpPr>
          <a:xfrm>
            <a:off x="2100775" y="337966"/>
            <a:ext cx="12863354" cy="1381467"/>
            <a:chOff x="0" y="0"/>
            <a:chExt cx="17151139" cy="1841956"/>
          </a:xfrm>
        </p:grpSpPr>
        <p:grpSp>
          <p:nvGrpSpPr>
            <p:cNvPr id="6" name="Group 6"/>
            <p:cNvGrpSpPr/>
            <p:nvPr/>
          </p:nvGrpSpPr>
          <p:grpSpPr>
            <a:xfrm>
              <a:off x="0" y="0"/>
              <a:ext cx="17151139" cy="1841956"/>
              <a:chOff x="0" y="0"/>
              <a:chExt cx="3387879" cy="363843"/>
            </a:xfrm>
          </p:grpSpPr>
          <p:sp>
            <p:nvSpPr>
              <p:cNvPr id="7" name="Freeform 7"/>
              <p:cNvSpPr/>
              <p:nvPr/>
            </p:nvSpPr>
            <p:spPr>
              <a:xfrm>
                <a:off x="0" y="0"/>
                <a:ext cx="3387879" cy="363843"/>
              </a:xfrm>
              <a:custGeom>
                <a:avLst/>
                <a:gdLst/>
                <a:ahLst/>
                <a:cxnLst/>
                <a:rect l="l" t="t" r="r" b="b"/>
                <a:pathLst>
                  <a:path w="3387879" h="363843">
                    <a:moveTo>
                      <a:pt x="3184679" y="0"/>
                    </a:moveTo>
                    <a:cubicBezTo>
                      <a:pt x="3296903" y="0"/>
                      <a:pt x="3387879" y="81449"/>
                      <a:pt x="3387879" y="181922"/>
                    </a:cubicBezTo>
                    <a:cubicBezTo>
                      <a:pt x="3387879" y="282394"/>
                      <a:pt x="3296903" y="363843"/>
                      <a:pt x="3184679"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8" name="TextBox 8"/>
              <p:cNvSpPr txBox="1"/>
              <p:nvPr/>
            </p:nvSpPr>
            <p:spPr>
              <a:xfrm>
                <a:off x="0" y="-104775"/>
                <a:ext cx="3387879" cy="468618"/>
              </a:xfrm>
              <a:prstGeom prst="rect">
                <a:avLst/>
              </a:prstGeom>
            </p:spPr>
            <p:txBody>
              <a:bodyPr lIns="50800" tIns="50800" rIns="50800" bIns="50800" rtlCol="0" anchor="ctr"/>
              <a:lstStyle/>
              <a:p>
                <a:pPr algn="ctr">
                  <a:lnSpc>
                    <a:spcPts val="3080"/>
                  </a:lnSpc>
                </a:pPr>
                <a:endParaRPr/>
              </a:p>
            </p:txBody>
          </p:sp>
        </p:grpSp>
        <p:sp>
          <p:nvSpPr>
            <p:cNvPr id="9" name="TextBox 9"/>
            <p:cNvSpPr txBox="1"/>
            <p:nvPr/>
          </p:nvSpPr>
          <p:spPr>
            <a:xfrm>
              <a:off x="0" y="219303"/>
              <a:ext cx="17151139"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NOVELTY OF PROJECT</a:t>
              </a:r>
            </a:p>
          </p:txBody>
        </p:sp>
      </p:grpSp>
      <p:sp>
        <p:nvSpPr>
          <p:cNvPr id="10" name="TextBox 10"/>
          <p:cNvSpPr txBox="1"/>
          <p:nvPr/>
        </p:nvSpPr>
        <p:spPr>
          <a:xfrm>
            <a:off x="467661" y="1813821"/>
            <a:ext cx="15215717" cy="7863872"/>
          </a:xfrm>
          <a:prstGeom prst="rect">
            <a:avLst/>
          </a:prstGeom>
        </p:spPr>
        <p:txBody>
          <a:bodyPr lIns="0" tIns="0" rIns="0" bIns="0" rtlCol="0" anchor="t">
            <a:spAutoFit/>
          </a:bodyPr>
          <a:lstStyle/>
          <a:p>
            <a:pPr algn="l">
              <a:lnSpc>
                <a:spcPts val="4338"/>
              </a:lnSpc>
            </a:pPr>
            <a:r>
              <a:rPr lang="en-US" sz="3098" b="1">
                <a:solidFill>
                  <a:srgbClr val="000000"/>
                </a:solidFill>
                <a:latin typeface="Agrandir Bold"/>
                <a:ea typeface="Agrandir Bold"/>
                <a:cs typeface="Agrandir Bold"/>
                <a:sym typeface="Agrandir Bold"/>
              </a:rPr>
              <a:t>This project stands out due to its integration of soil, climate, and environmental data for precise crop recommendation and yield prediction. Unlike existing solutions that focus solely on either soil or weather parameters, this system adopts a holistic approach by:</a:t>
            </a:r>
          </a:p>
          <a:p>
            <a:pPr algn="l">
              <a:lnSpc>
                <a:spcPts val="4478"/>
              </a:lnSpc>
            </a:pPr>
            <a:endParaRPr lang="en-US" sz="3098" b="1">
              <a:solidFill>
                <a:srgbClr val="000000"/>
              </a:solidFill>
              <a:latin typeface="Agrandir Bold"/>
              <a:ea typeface="Agrandir Bold"/>
              <a:cs typeface="Agrandir Bold"/>
              <a:sym typeface="Agrandir Bold"/>
            </a:endParaRPr>
          </a:p>
          <a:p>
            <a:pPr marL="690605" lvl="1" indent="-345303" algn="l">
              <a:lnSpc>
                <a:spcPts val="4478"/>
              </a:lnSpc>
              <a:buFont typeface="Arial"/>
              <a:buChar char="•"/>
            </a:pPr>
            <a:r>
              <a:rPr lang="en-US" sz="3198">
                <a:solidFill>
                  <a:srgbClr val="000000"/>
                </a:solidFill>
                <a:latin typeface="Canva Sans"/>
                <a:ea typeface="Canva Sans"/>
                <a:cs typeface="Canva Sans"/>
                <a:sym typeface="Canva Sans"/>
              </a:rPr>
              <a:t>Leveraging Machine Learning (ML) models for both crop and yield prediction.</a:t>
            </a:r>
          </a:p>
          <a:p>
            <a:pPr marL="690605" lvl="1" indent="-345303" algn="l">
              <a:lnSpc>
                <a:spcPts val="4478"/>
              </a:lnSpc>
              <a:buFont typeface="Arial"/>
              <a:buChar char="•"/>
            </a:pPr>
            <a:r>
              <a:rPr lang="en-US" sz="3198">
                <a:solidFill>
                  <a:srgbClr val="000000"/>
                </a:solidFill>
                <a:latin typeface="Canva Sans"/>
                <a:ea typeface="Canva Sans"/>
                <a:cs typeface="Canva Sans"/>
                <a:sym typeface="Canva Sans"/>
              </a:rPr>
              <a:t>Combining multiple factors like nitrogen, phosphorus, potassium levels, pH, temperature, and rainfall for precise recommendations.</a:t>
            </a:r>
          </a:p>
          <a:p>
            <a:pPr marL="690605" lvl="1" indent="-345303" algn="l">
              <a:lnSpc>
                <a:spcPts val="4478"/>
              </a:lnSpc>
              <a:buFont typeface="Arial"/>
              <a:buChar char="•"/>
            </a:pPr>
            <a:r>
              <a:rPr lang="en-US" sz="3198">
                <a:solidFill>
                  <a:srgbClr val="000000"/>
                </a:solidFill>
                <a:latin typeface="Canva Sans"/>
                <a:ea typeface="Canva Sans"/>
                <a:cs typeface="Canva Sans"/>
                <a:sym typeface="Canva Sans"/>
              </a:rPr>
              <a:t>Utilizing advanced preprocessing techniques to handle data inconsistencies and ensure accuracy.</a:t>
            </a:r>
          </a:p>
          <a:p>
            <a:pPr marL="690605" lvl="1" indent="-345303" algn="l">
              <a:lnSpc>
                <a:spcPts val="4478"/>
              </a:lnSpc>
              <a:buFont typeface="Arial"/>
              <a:buChar char="•"/>
            </a:pPr>
            <a:r>
              <a:rPr lang="en-US" sz="3198">
                <a:solidFill>
                  <a:srgbClr val="000000"/>
                </a:solidFill>
                <a:latin typeface="Canva Sans"/>
                <a:ea typeface="Canva Sans"/>
                <a:cs typeface="Canva Sans"/>
                <a:sym typeface="Canva Sans"/>
              </a:rPr>
              <a:t>Offering a user-friendly interface designed for farmers, making complex predictions accessible to non-technical users.</a:t>
            </a:r>
          </a:p>
          <a:p>
            <a:pPr algn="l">
              <a:lnSpc>
                <a:spcPts val="4478"/>
              </a:lnSpc>
              <a:spcBef>
                <a:spcPct val="0"/>
              </a:spcBef>
            </a:pPr>
            <a:endParaRPr lang="en-US" sz="3198">
              <a:solidFill>
                <a:srgbClr val="000000"/>
              </a:solidFill>
              <a:latin typeface="Canva Sans"/>
              <a:ea typeface="Canva Sans"/>
              <a:cs typeface="Canva Sans"/>
              <a:sym typeface="Canva Sans"/>
            </a:endParaRPr>
          </a:p>
        </p:txBody>
      </p:sp>
      <p:grpSp>
        <p:nvGrpSpPr>
          <p:cNvPr id="11" name="Group 11"/>
          <p:cNvGrpSpPr/>
          <p:nvPr/>
        </p:nvGrpSpPr>
        <p:grpSpPr>
          <a:xfrm>
            <a:off x="17927476" y="61722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E7A"/>
            </a:solidFill>
          </p:spPr>
          <p:txBody>
            <a:bodyPr/>
            <a:lstStyle/>
            <a:p>
              <a:endParaRPr lang="en-IN"/>
            </a:p>
          </p:txBody>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3080"/>
                </a:lnSpc>
              </a:pPr>
              <a:r>
                <a:rPr lang="en-US" sz="2200">
                  <a:solidFill>
                    <a:srgbClr val="FFFFFF"/>
                  </a:solidFill>
                  <a:latin typeface="Agrandir"/>
                  <a:ea typeface="Agrandir"/>
                  <a:cs typeface="Agrandir"/>
                  <a:sym typeface="Agrandir"/>
                </a:rPr>
                <a:t>AN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rot="-2105586">
            <a:off x="10632394" y="-1688277"/>
            <a:ext cx="17005599" cy="18983681"/>
          </a:xfrm>
          <a:prstGeom prst="rect">
            <a:avLst/>
          </a:prstGeom>
        </p:spPr>
      </p:pic>
      <p:grpSp>
        <p:nvGrpSpPr>
          <p:cNvPr id="3" name="Group 3"/>
          <p:cNvGrpSpPr/>
          <p:nvPr/>
        </p:nvGrpSpPr>
        <p:grpSpPr>
          <a:xfrm>
            <a:off x="2712399" y="581060"/>
            <a:ext cx="13008007" cy="1381467"/>
            <a:chOff x="0" y="0"/>
            <a:chExt cx="17344009" cy="1841956"/>
          </a:xfrm>
        </p:grpSpPr>
        <p:grpSp>
          <p:nvGrpSpPr>
            <p:cNvPr id="4" name="Group 4"/>
            <p:cNvGrpSpPr/>
            <p:nvPr/>
          </p:nvGrpSpPr>
          <p:grpSpPr>
            <a:xfrm>
              <a:off x="0" y="0"/>
              <a:ext cx="17344009" cy="1841956"/>
              <a:chOff x="0" y="0"/>
              <a:chExt cx="3425977" cy="363843"/>
            </a:xfrm>
          </p:grpSpPr>
          <p:sp>
            <p:nvSpPr>
              <p:cNvPr id="5" name="Freeform 5"/>
              <p:cNvSpPr/>
              <p:nvPr/>
            </p:nvSpPr>
            <p:spPr>
              <a:xfrm>
                <a:off x="0" y="0"/>
                <a:ext cx="3425977" cy="363843"/>
              </a:xfrm>
              <a:custGeom>
                <a:avLst/>
                <a:gdLst/>
                <a:ahLst/>
                <a:cxnLst/>
                <a:rect l="l" t="t" r="r" b="b"/>
                <a:pathLst>
                  <a:path w="3425977" h="363843">
                    <a:moveTo>
                      <a:pt x="3222777" y="0"/>
                    </a:moveTo>
                    <a:cubicBezTo>
                      <a:pt x="3335001" y="0"/>
                      <a:pt x="3425977" y="81449"/>
                      <a:pt x="3425977" y="181922"/>
                    </a:cubicBezTo>
                    <a:cubicBezTo>
                      <a:pt x="3425977" y="282394"/>
                      <a:pt x="3335001" y="363843"/>
                      <a:pt x="3222777"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3425977"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19303"/>
              <a:ext cx="17344009"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Real-Time Usage of the Project</a:t>
              </a:r>
            </a:p>
          </p:txBody>
        </p:sp>
      </p:grpSp>
      <p:sp>
        <p:nvSpPr>
          <p:cNvPr id="8" name="Freeform 8"/>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3">
              <a:alphaModFix amt="15000"/>
            </a:blip>
            <a:stretch>
              <a:fillRect/>
            </a:stretch>
          </a:blipFill>
        </p:spPr>
        <p:txBody>
          <a:bodyPr/>
          <a:lstStyle/>
          <a:p>
            <a:endParaRPr lang="en-IN"/>
          </a:p>
        </p:txBody>
      </p:sp>
      <p:sp>
        <p:nvSpPr>
          <p:cNvPr id="9" name="Freeform 9"/>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20999"/>
            </a:blip>
            <a:stretch>
              <a:fillRect/>
            </a:stretch>
          </a:blipFill>
        </p:spPr>
        <p:txBody>
          <a:bodyPr/>
          <a:lstStyle/>
          <a:p>
            <a:endParaRPr lang="en-IN"/>
          </a:p>
        </p:txBody>
      </p:sp>
      <p:sp>
        <p:nvSpPr>
          <p:cNvPr id="10" name="Freeform 10"/>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3">
              <a:alphaModFix amt="6999"/>
            </a:blip>
            <a:stretch>
              <a:fillRect/>
            </a:stretch>
          </a:blipFill>
        </p:spPr>
        <p:txBody>
          <a:bodyPr/>
          <a:lstStyle/>
          <a:p>
            <a:endParaRPr lang="en-IN"/>
          </a:p>
        </p:txBody>
      </p:sp>
      <p:sp>
        <p:nvSpPr>
          <p:cNvPr id="11" name="Freeform 11"/>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3">
              <a:alphaModFix amt="7999"/>
            </a:blip>
            <a:stretch>
              <a:fillRect/>
            </a:stretch>
          </a:blipFill>
        </p:spPr>
        <p:txBody>
          <a:bodyPr/>
          <a:lstStyle/>
          <a:p>
            <a:endParaRPr lang="en-IN"/>
          </a:p>
        </p:txBody>
      </p:sp>
      <p:sp>
        <p:nvSpPr>
          <p:cNvPr id="12" name="Freeform 12"/>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3">
              <a:alphaModFix amt="8999"/>
            </a:blip>
            <a:stretch>
              <a:fillRect/>
            </a:stretch>
          </a:blipFill>
        </p:spPr>
        <p:txBody>
          <a:bodyPr/>
          <a:lstStyle/>
          <a:p>
            <a:endParaRPr lang="en-IN"/>
          </a:p>
        </p:txBody>
      </p:sp>
      <p:sp>
        <p:nvSpPr>
          <p:cNvPr id="13" name="Freeform 13"/>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3">
              <a:alphaModFix amt="12000"/>
            </a:blip>
            <a:stretch>
              <a:fillRect/>
            </a:stretch>
          </a:blipFill>
        </p:spPr>
        <p:txBody>
          <a:bodyPr/>
          <a:lstStyle/>
          <a:p>
            <a:endParaRPr lang="en-IN"/>
          </a:p>
        </p:txBody>
      </p:sp>
      <p:sp>
        <p:nvSpPr>
          <p:cNvPr id="14" name="Freeform 14"/>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9999"/>
            </a:blip>
            <a:stretch>
              <a:fillRect/>
            </a:stretch>
          </a:blipFill>
        </p:spPr>
        <p:txBody>
          <a:bodyPr/>
          <a:lstStyle/>
          <a:p>
            <a:endParaRPr lang="en-IN"/>
          </a:p>
        </p:txBody>
      </p:sp>
      <p:sp>
        <p:nvSpPr>
          <p:cNvPr id="15" name="Freeform 15"/>
          <p:cNvSpPr/>
          <p:nvPr/>
        </p:nvSpPr>
        <p:spPr>
          <a:xfrm>
            <a:off x="5837224" y="6971532"/>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6" name="Freeform 16"/>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5000"/>
            </a:blip>
            <a:stretch>
              <a:fillRect/>
            </a:stretch>
          </a:blipFill>
        </p:spPr>
        <p:txBody>
          <a:bodyPr/>
          <a:lstStyle/>
          <a:p>
            <a:endParaRPr lang="en-IN"/>
          </a:p>
        </p:txBody>
      </p:sp>
      <p:sp>
        <p:nvSpPr>
          <p:cNvPr id="17" name="Freeform 17"/>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8" name="TextBox 18"/>
          <p:cNvSpPr txBox="1"/>
          <p:nvPr/>
        </p:nvSpPr>
        <p:spPr>
          <a:xfrm>
            <a:off x="144806" y="2405515"/>
            <a:ext cx="17681721" cy="6954775"/>
          </a:xfrm>
          <a:prstGeom prst="rect">
            <a:avLst/>
          </a:prstGeom>
        </p:spPr>
        <p:txBody>
          <a:bodyPr lIns="0" tIns="0" rIns="0" bIns="0" rtlCol="0" anchor="t">
            <a:spAutoFit/>
          </a:bodyPr>
          <a:lstStyle/>
          <a:p>
            <a:pPr algn="l">
              <a:lnSpc>
                <a:spcPts val="4640"/>
              </a:lnSpc>
            </a:pPr>
            <a:r>
              <a:rPr lang="en-US" sz="3314" b="1">
                <a:solidFill>
                  <a:srgbClr val="2B2B2B"/>
                </a:solidFill>
                <a:latin typeface="Canva Sans Bold"/>
                <a:ea typeface="Canva Sans Bold"/>
                <a:cs typeface="Canva Sans Bold"/>
                <a:sym typeface="Canva Sans Bold"/>
              </a:rPr>
              <a:t>The system can be utilized in real-time scenarios for:</a:t>
            </a:r>
          </a:p>
          <a:p>
            <a:pPr marL="715702" lvl="1" indent="-357851" algn="l">
              <a:lnSpc>
                <a:spcPts val="4640"/>
              </a:lnSpc>
              <a:buAutoNum type="arabicPeriod"/>
            </a:pPr>
            <a:r>
              <a:rPr lang="en-US" sz="3314">
                <a:solidFill>
                  <a:srgbClr val="2B2B2B"/>
                </a:solidFill>
                <a:latin typeface="Canva Sans"/>
                <a:ea typeface="Canva Sans"/>
                <a:cs typeface="Canva Sans"/>
                <a:sym typeface="Canva Sans"/>
              </a:rPr>
              <a:t>Crop Recommendation: Farmers input soil and environmental data to get immediate recommendations for suitable crops.</a:t>
            </a:r>
          </a:p>
          <a:p>
            <a:pPr marL="715702" lvl="1" indent="-357851" algn="l">
              <a:lnSpc>
                <a:spcPts val="4640"/>
              </a:lnSpc>
              <a:buAutoNum type="arabicPeriod"/>
            </a:pPr>
            <a:r>
              <a:rPr lang="en-US" sz="3314">
                <a:solidFill>
                  <a:srgbClr val="2B2B2B"/>
                </a:solidFill>
                <a:latin typeface="Canva Sans"/>
                <a:ea typeface="Canva Sans"/>
                <a:cs typeface="Canva Sans"/>
                <a:sym typeface="Canva Sans"/>
              </a:rPr>
              <a:t>Yield Prediction: Predictions on crop yield help in planning resources like fertilizers, pesticides, and irrigation.</a:t>
            </a:r>
          </a:p>
          <a:p>
            <a:pPr marL="715702" lvl="1" indent="-357851" algn="l">
              <a:lnSpc>
                <a:spcPts val="4640"/>
              </a:lnSpc>
              <a:buAutoNum type="arabicPeriod"/>
            </a:pPr>
            <a:r>
              <a:rPr lang="en-US" sz="3314">
                <a:solidFill>
                  <a:srgbClr val="2B2B2B"/>
                </a:solidFill>
                <a:latin typeface="Canva Sans"/>
                <a:ea typeface="Canva Sans"/>
                <a:cs typeface="Canva Sans"/>
                <a:sym typeface="Canva Sans"/>
              </a:rPr>
              <a:t>Agricultural Advisory: Government agencies and NGOs can provide tailored advice using this system.</a:t>
            </a:r>
          </a:p>
          <a:p>
            <a:pPr marL="715702" lvl="1" indent="-357851" algn="l">
              <a:lnSpc>
                <a:spcPts val="4640"/>
              </a:lnSpc>
              <a:buAutoNum type="arabicPeriod"/>
            </a:pPr>
            <a:r>
              <a:rPr lang="en-US" sz="3314">
                <a:solidFill>
                  <a:srgbClr val="2B2B2B"/>
                </a:solidFill>
                <a:latin typeface="Canva Sans"/>
                <a:ea typeface="Canva Sans"/>
                <a:cs typeface="Canva Sans"/>
                <a:sym typeface="Canva Sans"/>
              </a:rPr>
              <a:t>Market Predictions: Traders and suppliers can forecast market demand and supply based on yield predictions.</a:t>
            </a:r>
          </a:p>
          <a:p>
            <a:pPr marL="715702" lvl="1" indent="-357851" algn="l">
              <a:lnSpc>
                <a:spcPts val="4640"/>
              </a:lnSpc>
              <a:buAutoNum type="arabicPeriod"/>
            </a:pPr>
            <a:r>
              <a:rPr lang="en-US" sz="3314">
                <a:solidFill>
                  <a:srgbClr val="2B2B2B"/>
                </a:solidFill>
                <a:latin typeface="Canva Sans"/>
                <a:ea typeface="Canva Sans"/>
                <a:cs typeface="Canva Sans"/>
                <a:sym typeface="Canva Sans"/>
              </a:rPr>
              <a:t>Integration with IoT: Sensors in fields can feed real-time data to enhance prediction accuracy dynamically.</a:t>
            </a:r>
          </a:p>
          <a:p>
            <a:pPr algn="ctr">
              <a:lnSpc>
                <a:spcPts val="4640"/>
              </a:lnSpc>
            </a:pPr>
            <a:endParaRPr lang="en-US" sz="3314">
              <a:solidFill>
                <a:srgbClr val="2B2B2B"/>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rot="-2105586">
            <a:off x="10632394" y="-1688277"/>
            <a:ext cx="17005599" cy="18983681"/>
          </a:xfrm>
          <a:prstGeom prst="rect">
            <a:avLst/>
          </a:prstGeom>
        </p:spPr>
      </p:pic>
      <p:grpSp>
        <p:nvGrpSpPr>
          <p:cNvPr id="3" name="Group 3"/>
          <p:cNvGrpSpPr/>
          <p:nvPr/>
        </p:nvGrpSpPr>
        <p:grpSpPr>
          <a:xfrm>
            <a:off x="820563" y="171108"/>
            <a:ext cx="14700077" cy="1381467"/>
            <a:chOff x="0" y="0"/>
            <a:chExt cx="19600103" cy="1841956"/>
          </a:xfrm>
        </p:grpSpPr>
        <p:grpSp>
          <p:nvGrpSpPr>
            <p:cNvPr id="4" name="Group 4"/>
            <p:cNvGrpSpPr/>
            <p:nvPr/>
          </p:nvGrpSpPr>
          <p:grpSpPr>
            <a:xfrm>
              <a:off x="0" y="0"/>
              <a:ext cx="19600103" cy="1841956"/>
              <a:chOff x="0" y="0"/>
              <a:chExt cx="3871625" cy="363843"/>
            </a:xfrm>
          </p:grpSpPr>
          <p:sp>
            <p:nvSpPr>
              <p:cNvPr id="5" name="Freeform 5"/>
              <p:cNvSpPr/>
              <p:nvPr/>
            </p:nvSpPr>
            <p:spPr>
              <a:xfrm>
                <a:off x="0" y="0"/>
                <a:ext cx="3871625" cy="363843"/>
              </a:xfrm>
              <a:custGeom>
                <a:avLst/>
                <a:gdLst/>
                <a:ahLst/>
                <a:cxnLst/>
                <a:rect l="l" t="t" r="r" b="b"/>
                <a:pathLst>
                  <a:path w="3871625" h="363843">
                    <a:moveTo>
                      <a:pt x="3668425" y="0"/>
                    </a:moveTo>
                    <a:cubicBezTo>
                      <a:pt x="3780649" y="0"/>
                      <a:pt x="3871625" y="81449"/>
                      <a:pt x="3871625" y="181922"/>
                    </a:cubicBezTo>
                    <a:cubicBezTo>
                      <a:pt x="3871625" y="282394"/>
                      <a:pt x="3780649" y="363843"/>
                      <a:pt x="3668425" y="363843"/>
                    </a:cubicBezTo>
                    <a:lnTo>
                      <a:pt x="203200" y="363843"/>
                    </a:lnTo>
                    <a:cubicBezTo>
                      <a:pt x="90976" y="363843"/>
                      <a:pt x="0" y="282394"/>
                      <a:pt x="0" y="181922"/>
                    </a:cubicBezTo>
                    <a:cubicBezTo>
                      <a:pt x="0" y="81449"/>
                      <a:pt x="90976" y="0"/>
                      <a:pt x="203200" y="0"/>
                    </a:cubicBezTo>
                    <a:close/>
                  </a:path>
                </a:pathLst>
              </a:custGeom>
              <a:solidFill>
                <a:srgbClr val="114B5E">
                  <a:alpha val="68627"/>
                </a:srgbClr>
              </a:solidFill>
            </p:spPr>
            <p:txBody>
              <a:bodyPr/>
              <a:lstStyle/>
              <a:p>
                <a:endParaRPr lang="en-IN"/>
              </a:p>
            </p:txBody>
          </p:sp>
          <p:sp>
            <p:nvSpPr>
              <p:cNvPr id="6" name="TextBox 6"/>
              <p:cNvSpPr txBox="1"/>
              <p:nvPr/>
            </p:nvSpPr>
            <p:spPr>
              <a:xfrm>
                <a:off x="0" y="-104775"/>
                <a:ext cx="3871625" cy="468618"/>
              </a:xfrm>
              <a:prstGeom prst="rect">
                <a:avLst/>
              </a:prstGeom>
            </p:spPr>
            <p:txBody>
              <a:bodyPr lIns="50800" tIns="50800" rIns="50800" bIns="50800" rtlCol="0" anchor="ctr"/>
              <a:lstStyle/>
              <a:p>
                <a:pPr algn="ctr">
                  <a:lnSpc>
                    <a:spcPts val="3080"/>
                  </a:lnSpc>
                </a:pPr>
                <a:endParaRPr/>
              </a:p>
            </p:txBody>
          </p:sp>
        </p:grpSp>
        <p:sp>
          <p:nvSpPr>
            <p:cNvPr id="7" name="TextBox 7"/>
            <p:cNvSpPr txBox="1"/>
            <p:nvPr/>
          </p:nvSpPr>
          <p:spPr>
            <a:xfrm>
              <a:off x="0" y="219303"/>
              <a:ext cx="19600103" cy="1400175"/>
            </a:xfrm>
            <a:prstGeom prst="rect">
              <a:avLst/>
            </a:prstGeom>
          </p:spPr>
          <p:txBody>
            <a:bodyPr lIns="0" tIns="0" rIns="0" bIns="0" rtlCol="0" anchor="t">
              <a:spAutoFit/>
            </a:bodyPr>
            <a:lstStyle/>
            <a:p>
              <a:pPr marL="0" lvl="0" indent="0" algn="ctr">
                <a:lnSpc>
                  <a:spcPts val="7200"/>
                </a:lnSpc>
                <a:spcBef>
                  <a:spcPct val="0"/>
                </a:spcBef>
              </a:pPr>
              <a:r>
                <a:rPr lang="en-US" sz="6000" b="1">
                  <a:solidFill>
                    <a:srgbClr val="2B2B2B"/>
                  </a:solidFill>
                  <a:latin typeface="Agrandir Bold"/>
                  <a:ea typeface="Agrandir Bold"/>
                  <a:cs typeface="Agrandir Bold"/>
                  <a:sym typeface="Agrandir Bold"/>
                </a:rPr>
                <a:t>Hardware &amp; Software Requirements</a:t>
              </a:r>
            </a:p>
          </p:txBody>
        </p:sp>
      </p:grpSp>
      <p:sp>
        <p:nvSpPr>
          <p:cNvPr id="8" name="Freeform 8"/>
          <p:cNvSpPr/>
          <p:nvPr/>
        </p:nvSpPr>
        <p:spPr>
          <a:xfrm>
            <a:off x="12820577" y="0"/>
            <a:ext cx="4438723" cy="4438723"/>
          </a:xfrm>
          <a:custGeom>
            <a:avLst/>
            <a:gdLst/>
            <a:ahLst/>
            <a:cxnLst/>
            <a:rect l="l" t="t" r="r" b="b"/>
            <a:pathLst>
              <a:path w="4438723" h="4438723">
                <a:moveTo>
                  <a:pt x="0" y="0"/>
                </a:moveTo>
                <a:lnTo>
                  <a:pt x="4438723" y="0"/>
                </a:lnTo>
                <a:lnTo>
                  <a:pt x="4438723" y="4438723"/>
                </a:lnTo>
                <a:lnTo>
                  <a:pt x="0" y="4438723"/>
                </a:lnTo>
                <a:lnTo>
                  <a:pt x="0" y="0"/>
                </a:lnTo>
                <a:close/>
              </a:path>
            </a:pathLst>
          </a:custGeom>
          <a:blipFill>
            <a:blip r:embed="rId3">
              <a:alphaModFix amt="15000"/>
            </a:blip>
            <a:stretch>
              <a:fillRect/>
            </a:stretch>
          </a:blipFill>
        </p:spPr>
        <p:txBody>
          <a:bodyPr/>
          <a:lstStyle/>
          <a:p>
            <a:endParaRPr lang="en-IN"/>
          </a:p>
        </p:txBody>
      </p:sp>
      <p:sp>
        <p:nvSpPr>
          <p:cNvPr id="9" name="Freeform 9"/>
          <p:cNvSpPr/>
          <p:nvPr/>
        </p:nvSpPr>
        <p:spPr>
          <a:xfrm>
            <a:off x="15870073" y="4752170"/>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20999"/>
            </a:blip>
            <a:stretch>
              <a:fillRect/>
            </a:stretch>
          </a:blipFill>
        </p:spPr>
        <p:txBody>
          <a:bodyPr/>
          <a:lstStyle/>
          <a:p>
            <a:endParaRPr lang="en-IN"/>
          </a:p>
        </p:txBody>
      </p:sp>
      <p:sp>
        <p:nvSpPr>
          <p:cNvPr id="10" name="Freeform 10"/>
          <p:cNvSpPr/>
          <p:nvPr/>
        </p:nvSpPr>
        <p:spPr>
          <a:xfrm>
            <a:off x="15039938" y="7855426"/>
            <a:ext cx="2285193" cy="2285193"/>
          </a:xfrm>
          <a:custGeom>
            <a:avLst/>
            <a:gdLst/>
            <a:ahLst/>
            <a:cxnLst/>
            <a:rect l="l" t="t" r="r" b="b"/>
            <a:pathLst>
              <a:path w="2285193" h="2285193">
                <a:moveTo>
                  <a:pt x="0" y="0"/>
                </a:moveTo>
                <a:lnTo>
                  <a:pt x="2285193" y="0"/>
                </a:lnTo>
                <a:lnTo>
                  <a:pt x="2285193" y="2285193"/>
                </a:lnTo>
                <a:lnTo>
                  <a:pt x="0" y="2285193"/>
                </a:lnTo>
                <a:lnTo>
                  <a:pt x="0" y="0"/>
                </a:lnTo>
                <a:close/>
              </a:path>
            </a:pathLst>
          </a:custGeom>
          <a:blipFill>
            <a:blip r:embed="rId3">
              <a:alphaModFix amt="6999"/>
            </a:blip>
            <a:stretch>
              <a:fillRect/>
            </a:stretch>
          </a:blipFill>
        </p:spPr>
        <p:txBody>
          <a:bodyPr/>
          <a:lstStyle/>
          <a:p>
            <a:endParaRPr lang="en-IN"/>
          </a:p>
        </p:txBody>
      </p:sp>
      <p:sp>
        <p:nvSpPr>
          <p:cNvPr id="11" name="Freeform 11"/>
          <p:cNvSpPr/>
          <p:nvPr/>
        </p:nvSpPr>
        <p:spPr>
          <a:xfrm>
            <a:off x="10501604" y="4438723"/>
            <a:ext cx="2955032" cy="2955032"/>
          </a:xfrm>
          <a:custGeom>
            <a:avLst/>
            <a:gdLst/>
            <a:ahLst/>
            <a:cxnLst/>
            <a:rect l="l" t="t" r="r" b="b"/>
            <a:pathLst>
              <a:path w="2955032" h="2955032">
                <a:moveTo>
                  <a:pt x="0" y="0"/>
                </a:moveTo>
                <a:lnTo>
                  <a:pt x="2955032" y="0"/>
                </a:lnTo>
                <a:lnTo>
                  <a:pt x="2955032" y="2955033"/>
                </a:lnTo>
                <a:lnTo>
                  <a:pt x="0" y="2955033"/>
                </a:lnTo>
                <a:lnTo>
                  <a:pt x="0" y="0"/>
                </a:lnTo>
                <a:close/>
              </a:path>
            </a:pathLst>
          </a:custGeom>
          <a:blipFill>
            <a:blip r:embed="rId3">
              <a:alphaModFix amt="7999"/>
            </a:blip>
            <a:stretch>
              <a:fillRect/>
            </a:stretch>
          </a:blipFill>
        </p:spPr>
        <p:txBody>
          <a:bodyPr/>
          <a:lstStyle/>
          <a:p>
            <a:endParaRPr lang="en-IN"/>
          </a:p>
        </p:txBody>
      </p:sp>
      <p:sp>
        <p:nvSpPr>
          <p:cNvPr id="12" name="Freeform 12"/>
          <p:cNvSpPr/>
          <p:nvPr/>
        </p:nvSpPr>
        <p:spPr>
          <a:xfrm>
            <a:off x="2167499" y="195975"/>
            <a:ext cx="3539447" cy="3539447"/>
          </a:xfrm>
          <a:custGeom>
            <a:avLst/>
            <a:gdLst/>
            <a:ahLst/>
            <a:cxnLst/>
            <a:rect l="l" t="t" r="r" b="b"/>
            <a:pathLst>
              <a:path w="3539447" h="3539447">
                <a:moveTo>
                  <a:pt x="0" y="0"/>
                </a:moveTo>
                <a:lnTo>
                  <a:pt x="3539447" y="0"/>
                </a:lnTo>
                <a:lnTo>
                  <a:pt x="3539447" y="3539447"/>
                </a:lnTo>
                <a:lnTo>
                  <a:pt x="0" y="3539447"/>
                </a:lnTo>
                <a:lnTo>
                  <a:pt x="0" y="0"/>
                </a:lnTo>
                <a:close/>
              </a:path>
            </a:pathLst>
          </a:custGeom>
          <a:blipFill>
            <a:blip r:embed="rId3">
              <a:alphaModFix amt="8999"/>
            </a:blip>
            <a:stretch>
              <a:fillRect/>
            </a:stretch>
          </a:blipFill>
        </p:spPr>
        <p:txBody>
          <a:bodyPr/>
          <a:lstStyle/>
          <a:p>
            <a:endParaRPr lang="en-IN"/>
          </a:p>
        </p:txBody>
      </p:sp>
      <p:sp>
        <p:nvSpPr>
          <p:cNvPr id="13" name="Freeform 13"/>
          <p:cNvSpPr/>
          <p:nvPr/>
        </p:nvSpPr>
        <p:spPr>
          <a:xfrm>
            <a:off x="0" y="5636065"/>
            <a:ext cx="4334998" cy="4334998"/>
          </a:xfrm>
          <a:custGeom>
            <a:avLst/>
            <a:gdLst/>
            <a:ahLst/>
            <a:cxnLst/>
            <a:rect l="l" t="t" r="r" b="b"/>
            <a:pathLst>
              <a:path w="4334998" h="4334998">
                <a:moveTo>
                  <a:pt x="0" y="0"/>
                </a:moveTo>
                <a:lnTo>
                  <a:pt x="4334998" y="0"/>
                </a:lnTo>
                <a:lnTo>
                  <a:pt x="4334998" y="4334998"/>
                </a:lnTo>
                <a:lnTo>
                  <a:pt x="0" y="4334998"/>
                </a:lnTo>
                <a:lnTo>
                  <a:pt x="0" y="0"/>
                </a:lnTo>
                <a:close/>
              </a:path>
            </a:pathLst>
          </a:custGeom>
          <a:blipFill>
            <a:blip r:embed="rId3">
              <a:alphaModFix amt="12000"/>
            </a:blip>
            <a:stretch>
              <a:fillRect/>
            </a:stretch>
          </a:blipFill>
        </p:spPr>
        <p:txBody>
          <a:bodyPr/>
          <a:lstStyle/>
          <a:p>
            <a:endParaRPr lang="en-IN"/>
          </a:p>
        </p:txBody>
      </p:sp>
      <p:sp>
        <p:nvSpPr>
          <p:cNvPr id="14" name="Freeform 14"/>
          <p:cNvSpPr/>
          <p:nvPr/>
        </p:nvSpPr>
        <p:spPr>
          <a:xfrm>
            <a:off x="10438581" y="7803564"/>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9999"/>
            </a:blip>
            <a:stretch>
              <a:fillRect/>
            </a:stretch>
          </a:blipFill>
        </p:spPr>
        <p:txBody>
          <a:bodyPr/>
          <a:lstStyle/>
          <a:p>
            <a:endParaRPr lang="en-IN"/>
          </a:p>
        </p:txBody>
      </p:sp>
      <p:sp>
        <p:nvSpPr>
          <p:cNvPr id="15" name="Freeform 15"/>
          <p:cNvSpPr/>
          <p:nvPr/>
        </p:nvSpPr>
        <p:spPr>
          <a:xfrm>
            <a:off x="5837224" y="6971532"/>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6" name="Freeform 16"/>
          <p:cNvSpPr/>
          <p:nvPr/>
        </p:nvSpPr>
        <p:spPr>
          <a:xfrm>
            <a:off x="6721119" y="2419727"/>
            <a:ext cx="1767789" cy="1767789"/>
          </a:xfrm>
          <a:custGeom>
            <a:avLst/>
            <a:gdLst/>
            <a:ahLst/>
            <a:cxnLst/>
            <a:rect l="l" t="t" r="r" b="b"/>
            <a:pathLst>
              <a:path w="1767789" h="1767789">
                <a:moveTo>
                  <a:pt x="0" y="0"/>
                </a:moveTo>
                <a:lnTo>
                  <a:pt x="1767789" y="0"/>
                </a:lnTo>
                <a:lnTo>
                  <a:pt x="1767789" y="1767789"/>
                </a:lnTo>
                <a:lnTo>
                  <a:pt x="0" y="1767789"/>
                </a:lnTo>
                <a:lnTo>
                  <a:pt x="0" y="0"/>
                </a:lnTo>
                <a:close/>
              </a:path>
            </a:pathLst>
          </a:custGeom>
          <a:blipFill>
            <a:blip r:embed="rId3">
              <a:alphaModFix amt="15000"/>
            </a:blip>
            <a:stretch>
              <a:fillRect/>
            </a:stretch>
          </a:blipFill>
        </p:spPr>
        <p:txBody>
          <a:bodyPr/>
          <a:lstStyle/>
          <a:p>
            <a:endParaRPr lang="en-IN"/>
          </a:p>
        </p:txBody>
      </p:sp>
      <p:sp>
        <p:nvSpPr>
          <p:cNvPr id="17" name="Freeform 17"/>
          <p:cNvSpPr/>
          <p:nvPr/>
        </p:nvSpPr>
        <p:spPr>
          <a:xfrm>
            <a:off x="144806" y="1552575"/>
            <a:ext cx="1767789" cy="1767789"/>
          </a:xfrm>
          <a:custGeom>
            <a:avLst/>
            <a:gdLst/>
            <a:ahLst/>
            <a:cxnLst/>
            <a:rect l="l" t="t" r="r" b="b"/>
            <a:pathLst>
              <a:path w="1767789" h="1767789">
                <a:moveTo>
                  <a:pt x="0" y="0"/>
                </a:moveTo>
                <a:lnTo>
                  <a:pt x="1767788" y="0"/>
                </a:lnTo>
                <a:lnTo>
                  <a:pt x="1767788" y="1767789"/>
                </a:lnTo>
                <a:lnTo>
                  <a:pt x="0" y="1767789"/>
                </a:lnTo>
                <a:lnTo>
                  <a:pt x="0" y="0"/>
                </a:lnTo>
                <a:close/>
              </a:path>
            </a:pathLst>
          </a:custGeom>
          <a:blipFill>
            <a:blip r:embed="rId3">
              <a:alphaModFix amt="7999"/>
            </a:blip>
            <a:stretch>
              <a:fillRect/>
            </a:stretch>
          </a:blipFill>
        </p:spPr>
        <p:txBody>
          <a:bodyPr/>
          <a:lstStyle/>
          <a:p>
            <a:endParaRPr lang="en-IN"/>
          </a:p>
        </p:txBody>
      </p:sp>
      <p:sp>
        <p:nvSpPr>
          <p:cNvPr id="18" name="Freeform 18"/>
          <p:cNvSpPr/>
          <p:nvPr/>
        </p:nvSpPr>
        <p:spPr>
          <a:xfrm>
            <a:off x="15777815" y="86184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9" name="TextBox 19"/>
          <p:cNvSpPr txBox="1"/>
          <p:nvPr/>
        </p:nvSpPr>
        <p:spPr>
          <a:xfrm>
            <a:off x="1028700" y="2852566"/>
            <a:ext cx="12145327" cy="4780915"/>
          </a:xfrm>
          <a:prstGeom prst="rect">
            <a:avLst/>
          </a:prstGeom>
        </p:spPr>
        <p:txBody>
          <a:bodyPr lIns="0" tIns="0" rIns="0" bIns="0" rtlCol="0" anchor="t">
            <a:spAutoFit/>
          </a:bodyPr>
          <a:lstStyle/>
          <a:p>
            <a:pPr algn="l">
              <a:lnSpc>
                <a:spcPts val="4759"/>
              </a:lnSpc>
            </a:pPr>
            <a:r>
              <a:rPr lang="en-US" sz="3399" b="1">
                <a:solidFill>
                  <a:srgbClr val="2B2B2B"/>
                </a:solidFill>
                <a:latin typeface="Canva Sans Bold"/>
                <a:ea typeface="Canva Sans Bold"/>
                <a:cs typeface="Canva Sans Bold"/>
                <a:sym typeface="Canva Sans Bold"/>
              </a:rPr>
              <a:t>Hardware Requirements</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Standard computing system with at least:</a:t>
            </a:r>
          </a:p>
          <a:p>
            <a:pPr marL="1468119" lvl="2" indent="-489373" algn="l">
              <a:lnSpc>
                <a:spcPts val="4759"/>
              </a:lnSpc>
              <a:buFont typeface="Arial"/>
              <a:buChar char="⚬"/>
            </a:pPr>
            <a:r>
              <a:rPr lang="en-US" sz="3399">
                <a:solidFill>
                  <a:srgbClr val="2B2B2B"/>
                </a:solidFill>
                <a:latin typeface="Canva Sans"/>
                <a:ea typeface="Canva Sans"/>
                <a:cs typeface="Canva Sans"/>
                <a:sym typeface="Canva Sans"/>
              </a:rPr>
              <a:t>Processor: Intel i5 or higher.</a:t>
            </a:r>
          </a:p>
          <a:p>
            <a:pPr marL="1468119" lvl="2" indent="-489373" algn="l">
              <a:lnSpc>
                <a:spcPts val="4759"/>
              </a:lnSpc>
              <a:buFont typeface="Arial"/>
              <a:buChar char="⚬"/>
            </a:pPr>
            <a:r>
              <a:rPr lang="en-US" sz="3399">
                <a:solidFill>
                  <a:srgbClr val="2B2B2B"/>
                </a:solidFill>
                <a:latin typeface="Canva Sans"/>
                <a:ea typeface="Canva Sans"/>
                <a:cs typeface="Canva Sans"/>
                <a:sym typeface="Canva Sans"/>
              </a:rPr>
              <a:t>RAM: 8 GB or more.</a:t>
            </a:r>
          </a:p>
          <a:p>
            <a:pPr marL="1468119" lvl="2" indent="-489373" algn="l">
              <a:lnSpc>
                <a:spcPts val="4759"/>
              </a:lnSpc>
              <a:buFont typeface="Arial"/>
              <a:buChar char="⚬"/>
            </a:pPr>
            <a:r>
              <a:rPr lang="en-US" sz="3399">
                <a:solidFill>
                  <a:srgbClr val="2B2B2B"/>
                </a:solidFill>
                <a:latin typeface="Canva Sans"/>
                <a:ea typeface="Canva Sans"/>
                <a:cs typeface="Canva Sans"/>
                <a:sym typeface="Canva Sans"/>
              </a:rPr>
              <a:t>Storage: Minimum 500 GB HDD/SSD.</a:t>
            </a:r>
          </a:p>
          <a:p>
            <a:pPr marL="734059" lvl="1" indent="-367030" algn="l">
              <a:lnSpc>
                <a:spcPts val="4759"/>
              </a:lnSpc>
              <a:buAutoNum type="arabicPeriod"/>
            </a:pPr>
            <a:r>
              <a:rPr lang="en-US" sz="3399">
                <a:solidFill>
                  <a:srgbClr val="2B2B2B"/>
                </a:solidFill>
                <a:latin typeface="Canva Sans"/>
                <a:ea typeface="Canva Sans"/>
                <a:cs typeface="Canva Sans"/>
                <a:sym typeface="Canva Sans"/>
              </a:rPr>
              <a:t>GPU-enabled system (optional) for training ML models.</a:t>
            </a:r>
          </a:p>
          <a:p>
            <a:pPr algn="l">
              <a:lnSpc>
                <a:spcPts val="4759"/>
              </a:lnSpc>
            </a:pPr>
            <a:endParaRPr lang="en-US" sz="3399">
              <a:solidFill>
                <a:srgbClr val="2B2B2B"/>
              </a:solidFill>
              <a:latin typeface="Canva Sans"/>
              <a:ea typeface="Canva Sans"/>
              <a:cs typeface="Canva Sans"/>
              <a:sym typeface="Canva Sans"/>
            </a:endParaRPr>
          </a:p>
          <a:p>
            <a:pPr algn="l">
              <a:lnSpc>
                <a:spcPts val="4759"/>
              </a:lnSpc>
            </a:pPr>
            <a:endParaRPr lang="en-US" sz="3399">
              <a:solidFill>
                <a:srgbClr val="2B2B2B"/>
              </a:solidFill>
              <a:latin typeface="Canva Sans"/>
              <a:ea typeface="Canva Sans"/>
              <a:cs typeface="Canva Sans"/>
              <a:sym typeface="Canva Sans"/>
            </a:endParaRPr>
          </a:p>
        </p:txBody>
      </p:sp>
      <p:pic>
        <p:nvPicPr>
          <p:cNvPr id="20" name="Picture 20"/>
          <p:cNvPicPr>
            <a:picLocks noChangeAspect="1"/>
          </p:cNvPicPr>
          <p:nvPr/>
        </p:nvPicPr>
        <p:blipFill>
          <a:blip r:embed="rId6">
            <a:alphaModFix amt="25000"/>
          </a:blip>
          <a:srcRect/>
          <a:stretch>
            <a:fillRect/>
          </a:stretch>
        </p:blipFill>
        <p:spPr>
          <a:xfrm>
            <a:off x="11511932" y="6947324"/>
            <a:ext cx="8674222" cy="76522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1636</Words>
  <Application>Microsoft Office PowerPoint</Application>
  <PresentationFormat>Custom</PresentationFormat>
  <Paragraphs>188</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Agrandir Bold</vt:lpstr>
      <vt:lpstr>Calibri</vt:lpstr>
      <vt:lpstr>Brittany</vt:lpstr>
      <vt:lpstr>Arial</vt:lpstr>
      <vt:lpstr>Canva Sans Bold</vt:lpstr>
      <vt:lpstr>Agrandir</vt:lpstr>
      <vt:lpstr>Barlow Condensed Bold</vt:lpstr>
      <vt:lpstr>Canva Sans Bold Italics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Agriculture</dc:title>
  <cp:lastModifiedBy>AMAN SINGH</cp:lastModifiedBy>
  <cp:revision>2</cp:revision>
  <dcterms:created xsi:type="dcterms:W3CDTF">2006-08-16T00:00:00Z</dcterms:created>
  <dcterms:modified xsi:type="dcterms:W3CDTF">2024-12-20T16:48:41Z</dcterms:modified>
  <dc:identifier>DAGZ00ysrlU</dc:identifier>
</cp:coreProperties>
</file>